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5774" y="498805"/>
            <a:ext cx="309245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41575" y="417322"/>
            <a:ext cx="42049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288" y="1604899"/>
            <a:ext cx="8079740" cy="466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onstantia"/>
                <a:cs typeface="Constant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507221" y="6555667"/>
            <a:ext cx="2063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F6680"/>
                </a:solidFill>
                <a:latin typeface="Constantia"/>
                <a:cs typeface="Constantia"/>
              </a:defRPr>
            </a:lvl1pPr>
          </a:lstStyle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105400"/>
            <a:ext cx="9144000" cy="11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15112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45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1</a:t>
            </a:fld>
            <a:endParaRPr sz="1200">
              <a:latin typeface="Constantia"/>
              <a:cs typeface="Constantia"/>
            </a:endParaRPr>
          </a:p>
        </p:txBody>
      </p:sp>
      <p:pic>
        <p:nvPicPr>
          <p:cNvPr id="29700" name="Picture 4" descr="https://readwrite.com/wp-content/uploads/iot_madness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76200"/>
            <a:ext cx="8991600" cy="678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29155"/>
            <a:ext cx="9144000" cy="386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10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35607"/>
            <a:ext cx="91440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11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35607"/>
            <a:ext cx="91440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12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2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075" y="301752"/>
            <a:ext cx="8688324" cy="6353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561" y="329945"/>
            <a:ext cx="8531352" cy="6196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561" y="329945"/>
            <a:ext cx="8531860" cy="6196965"/>
          </a:xfrm>
          <a:custGeom>
            <a:avLst/>
            <a:gdLst/>
            <a:ahLst/>
            <a:cxnLst/>
            <a:rect l="l" t="t" r="r" b="b"/>
            <a:pathLst>
              <a:path w="8531860" h="6196965">
                <a:moveTo>
                  <a:pt x="0" y="128904"/>
                </a:moveTo>
                <a:lnTo>
                  <a:pt x="10133" y="78759"/>
                </a:lnTo>
                <a:lnTo>
                  <a:pt x="37769" y="37782"/>
                </a:lnTo>
                <a:lnTo>
                  <a:pt x="78759" y="10140"/>
                </a:lnTo>
                <a:lnTo>
                  <a:pt x="128955" y="0"/>
                </a:lnTo>
                <a:lnTo>
                  <a:pt x="8402447" y="0"/>
                </a:lnTo>
                <a:lnTo>
                  <a:pt x="8452592" y="10140"/>
                </a:lnTo>
                <a:lnTo>
                  <a:pt x="8493569" y="37782"/>
                </a:lnTo>
                <a:lnTo>
                  <a:pt x="8521211" y="78759"/>
                </a:lnTo>
                <a:lnTo>
                  <a:pt x="8531352" y="128904"/>
                </a:lnTo>
                <a:lnTo>
                  <a:pt x="8531352" y="6067628"/>
                </a:lnTo>
                <a:lnTo>
                  <a:pt x="8521211" y="6117824"/>
                </a:lnTo>
                <a:lnTo>
                  <a:pt x="8493569" y="6158814"/>
                </a:lnTo>
                <a:lnTo>
                  <a:pt x="8452592" y="6186450"/>
                </a:lnTo>
                <a:lnTo>
                  <a:pt x="8402447" y="6196583"/>
                </a:lnTo>
                <a:lnTo>
                  <a:pt x="128955" y="6196583"/>
                </a:lnTo>
                <a:lnTo>
                  <a:pt x="78759" y="6186450"/>
                </a:lnTo>
                <a:lnTo>
                  <a:pt x="37769" y="6158814"/>
                </a:lnTo>
                <a:lnTo>
                  <a:pt x="10133" y="6117824"/>
                </a:lnTo>
                <a:lnTo>
                  <a:pt x="0" y="6067628"/>
                </a:lnTo>
                <a:lnTo>
                  <a:pt x="0" y="128904"/>
                </a:lnTo>
                <a:close/>
              </a:path>
            </a:pathLst>
          </a:custGeom>
          <a:ln w="3175">
            <a:solidFill>
              <a:srgbClr val="A3A2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" y="434340"/>
            <a:ext cx="8305800" cy="548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10739" y="390143"/>
            <a:ext cx="1918715" cy="1030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0711" y="390143"/>
            <a:ext cx="1495043" cy="1030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40935" y="390143"/>
            <a:ext cx="2535936" cy="1030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407157" y="533145"/>
            <a:ext cx="4272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Verdana"/>
                <a:cs typeface="Verdana"/>
              </a:rPr>
              <a:t>How </a:t>
            </a:r>
            <a:r>
              <a:rPr sz="3600" dirty="0">
                <a:latin typeface="Verdana"/>
                <a:cs typeface="Verdana"/>
              </a:rPr>
              <a:t>IoT</a:t>
            </a:r>
            <a:r>
              <a:rPr sz="3600" spc="-9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Works?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39733" y="6267399"/>
            <a:ext cx="187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A7A299"/>
                </a:solidFill>
                <a:latin typeface="Verdana"/>
                <a:cs typeface="Verdana"/>
              </a:rPr>
              <a:t>13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3170" y="3048761"/>
            <a:ext cx="1676400" cy="2590800"/>
          </a:xfrm>
          <a:custGeom>
            <a:avLst/>
            <a:gdLst/>
            <a:ahLst/>
            <a:cxnLst/>
            <a:rect l="l" t="t" r="r" b="b"/>
            <a:pathLst>
              <a:path w="1676400" h="2590800">
                <a:moveTo>
                  <a:pt x="0" y="230377"/>
                </a:moveTo>
                <a:lnTo>
                  <a:pt x="4679" y="183943"/>
                </a:lnTo>
                <a:lnTo>
                  <a:pt x="18101" y="140696"/>
                </a:lnTo>
                <a:lnTo>
                  <a:pt x="39339" y="101562"/>
                </a:lnTo>
                <a:lnTo>
                  <a:pt x="67468" y="67468"/>
                </a:lnTo>
                <a:lnTo>
                  <a:pt x="101562" y="39339"/>
                </a:lnTo>
                <a:lnTo>
                  <a:pt x="140696" y="18101"/>
                </a:lnTo>
                <a:lnTo>
                  <a:pt x="183943" y="4679"/>
                </a:lnTo>
                <a:lnTo>
                  <a:pt x="230377" y="0"/>
                </a:lnTo>
                <a:lnTo>
                  <a:pt x="1446022" y="0"/>
                </a:lnTo>
                <a:lnTo>
                  <a:pt x="1492456" y="4679"/>
                </a:lnTo>
                <a:lnTo>
                  <a:pt x="1535703" y="18101"/>
                </a:lnTo>
                <a:lnTo>
                  <a:pt x="1574837" y="39339"/>
                </a:lnTo>
                <a:lnTo>
                  <a:pt x="1608931" y="67468"/>
                </a:lnTo>
                <a:lnTo>
                  <a:pt x="1637060" y="101562"/>
                </a:lnTo>
                <a:lnTo>
                  <a:pt x="1658298" y="140696"/>
                </a:lnTo>
                <a:lnTo>
                  <a:pt x="1671720" y="183943"/>
                </a:lnTo>
                <a:lnTo>
                  <a:pt x="1676400" y="230377"/>
                </a:lnTo>
                <a:lnTo>
                  <a:pt x="1676400" y="2360422"/>
                </a:lnTo>
                <a:lnTo>
                  <a:pt x="1671720" y="2406856"/>
                </a:lnTo>
                <a:lnTo>
                  <a:pt x="1658298" y="2450103"/>
                </a:lnTo>
                <a:lnTo>
                  <a:pt x="1637060" y="2489237"/>
                </a:lnTo>
                <a:lnTo>
                  <a:pt x="1608931" y="2523331"/>
                </a:lnTo>
                <a:lnTo>
                  <a:pt x="1574837" y="2551460"/>
                </a:lnTo>
                <a:lnTo>
                  <a:pt x="1535703" y="2572698"/>
                </a:lnTo>
                <a:lnTo>
                  <a:pt x="1492456" y="2586120"/>
                </a:lnTo>
                <a:lnTo>
                  <a:pt x="1446022" y="2590800"/>
                </a:lnTo>
                <a:lnTo>
                  <a:pt x="230377" y="2590800"/>
                </a:lnTo>
                <a:lnTo>
                  <a:pt x="183943" y="2586120"/>
                </a:lnTo>
                <a:lnTo>
                  <a:pt x="140696" y="2572698"/>
                </a:lnTo>
                <a:lnTo>
                  <a:pt x="101562" y="2551460"/>
                </a:lnTo>
                <a:lnTo>
                  <a:pt x="67468" y="2523331"/>
                </a:lnTo>
                <a:lnTo>
                  <a:pt x="39339" y="2489237"/>
                </a:lnTo>
                <a:lnTo>
                  <a:pt x="18101" y="2450103"/>
                </a:lnTo>
                <a:lnTo>
                  <a:pt x="4679" y="2406856"/>
                </a:lnTo>
                <a:lnTo>
                  <a:pt x="0" y="2360422"/>
                </a:lnTo>
                <a:lnTo>
                  <a:pt x="0" y="2303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60570" y="3048761"/>
            <a:ext cx="1664335" cy="2590800"/>
          </a:xfrm>
          <a:custGeom>
            <a:avLst/>
            <a:gdLst/>
            <a:ahLst/>
            <a:cxnLst/>
            <a:rect l="l" t="t" r="r" b="b"/>
            <a:pathLst>
              <a:path w="1664335" h="2590800">
                <a:moveTo>
                  <a:pt x="0" y="228726"/>
                </a:moveTo>
                <a:lnTo>
                  <a:pt x="4645" y="182618"/>
                </a:lnTo>
                <a:lnTo>
                  <a:pt x="17968" y="139678"/>
                </a:lnTo>
                <a:lnTo>
                  <a:pt x="39051" y="100824"/>
                </a:lnTo>
                <a:lnTo>
                  <a:pt x="66976" y="66976"/>
                </a:lnTo>
                <a:lnTo>
                  <a:pt x="100824" y="39051"/>
                </a:lnTo>
                <a:lnTo>
                  <a:pt x="139678" y="17968"/>
                </a:lnTo>
                <a:lnTo>
                  <a:pt x="182618" y="4645"/>
                </a:lnTo>
                <a:lnTo>
                  <a:pt x="228726" y="0"/>
                </a:lnTo>
                <a:lnTo>
                  <a:pt x="1435480" y="0"/>
                </a:lnTo>
                <a:lnTo>
                  <a:pt x="1481589" y="4645"/>
                </a:lnTo>
                <a:lnTo>
                  <a:pt x="1524529" y="17968"/>
                </a:lnTo>
                <a:lnTo>
                  <a:pt x="1563383" y="39051"/>
                </a:lnTo>
                <a:lnTo>
                  <a:pt x="1597231" y="66976"/>
                </a:lnTo>
                <a:lnTo>
                  <a:pt x="1625156" y="100824"/>
                </a:lnTo>
                <a:lnTo>
                  <a:pt x="1646239" y="139678"/>
                </a:lnTo>
                <a:lnTo>
                  <a:pt x="1659562" y="182618"/>
                </a:lnTo>
                <a:lnTo>
                  <a:pt x="1664207" y="228726"/>
                </a:lnTo>
                <a:lnTo>
                  <a:pt x="1664207" y="2362073"/>
                </a:lnTo>
                <a:lnTo>
                  <a:pt x="1659562" y="2408181"/>
                </a:lnTo>
                <a:lnTo>
                  <a:pt x="1646239" y="2451121"/>
                </a:lnTo>
                <a:lnTo>
                  <a:pt x="1625156" y="2489975"/>
                </a:lnTo>
                <a:lnTo>
                  <a:pt x="1597231" y="2523823"/>
                </a:lnTo>
                <a:lnTo>
                  <a:pt x="1563383" y="2551748"/>
                </a:lnTo>
                <a:lnTo>
                  <a:pt x="1524529" y="2572831"/>
                </a:lnTo>
                <a:lnTo>
                  <a:pt x="1481589" y="2586154"/>
                </a:lnTo>
                <a:lnTo>
                  <a:pt x="1435480" y="2590800"/>
                </a:lnTo>
                <a:lnTo>
                  <a:pt x="228726" y="2590800"/>
                </a:lnTo>
                <a:lnTo>
                  <a:pt x="182618" y="2586154"/>
                </a:lnTo>
                <a:lnTo>
                  <a:pt x="139678" y="2572831"/>
                </a:lnTo>
                <a:lnTo>
                  <a:pt x="100824" y="2551748"/>
                </a:lnTo>
                <a:lnTo>
                  <a:pt x="66976" y="2523823"/>
                </a:lnTo>
                <a:lnTo>
                  <a:pt x="39051" y="2489975"/>
                </a:lnTo>
                <a:lnTo>
                  <a:pt x="17968" y="2451121"/>
                </a:lnTo>
                <a:lnTo>
                  <a:pt x="4645" y="2408181"/>
                </a:lnTo>
                <a:lnTo>
                  <a:pt x="0" y="2362073"/>
                </a:lnTo>
                <a:lnTo>
                  <a:pt x="0" y="22872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20161" y="3048761"/>
            <a:ext cx="1615440" cy="2590800"/>
          </a:xfrm>
          <a:custGeom>
            <a:avLst/>
            <a:gdLst/>
            <a:ahLst/>
            <a:cxnLst/>
            <a:rect l="l" t="t" r="r" b="b"/>
            <a:pathLst>
              <a:path w="1615439" h="2590800">
                <a:moveTo>
                  <a:pt x="0" y="221996"/>
                </a:moveTo>
                <a:lnTo>
                  <a:pt x="4512" y="177270"/>
                </a:lnTo>
                <a:lnTo>
                  <a:pt x="17452" y="135606"/>
                </a:lnTo>
                <a:lnTo>
                  <a:pt x="37926" y="97897"/>
                </a:lnTo>
                <a:lnTo>
                  <a:pt x="65039" y="65039"/>
                </a:lnTo>
                <a:lnTo>
                  <a:pt x="97897" y="37926"/>
                </a:lnTo>
                <a:lnTo>
                  <a:pt x="135606" y="17452"/>
                </a:lnTo>
                <a:lnTo>
                  <a:pt x="177270" y="4512"/>
                </a:lnTo>
                <a:lnTo>
                  <a:pt x="221995" y="0"/>
                </a:lnTo>
                <a:lnTo>
                  <a:pt x="1393443" y="0"/>
                </a:lnTo>
                <a:lnTo>
                  <a:pt x="1438169" y="4512"/>
                </a:lnTo>
                <a:lnTo>
                  <a:pt x="1479833" y="17452"/>
                </a:lnTo>
                <a:lnTo>
                  <a:pt x="1517542" y="37926"/>
                </a:lnTo>
                <a:lnTo>
                  <a:pt x="1550400" y="65039"/>
                </a:lnTo>
                <a:lnTo>
                  <a:pt x="1577513" y="97897"/>
                </a:lnTo>
                <a:lnTo>
                  <a:pt x="1597987" y="135606"/>
                </a:lnTo>
                <a:lnTo>
                  <a:pt x="1610927" y="177270"/>
                </a:lnTo>
                <a:lnTo>
                  <a:pt x="1615439" y="221996"/>
                </a:lnTo>
                <a:lnTo>
                  <a:pt x="1615439" y="2368804"/>
                </a:lnTo>
                <a:lnTo>
                  <a:pt x="1610927" y="2413529"/>
                </a:lnTo>
                <a:lnTo>
                  <a:pt x="1597987" y="2455193"/>
                </a:lnTo>
                <a:lnTo>
                  <a:pt x="1577513" y="2492902"/>
                </a:lnTo>
                <a:lnTo>
                  <a:pt x="1550400" y="2525760"/>
                </a:lnTo>
                <a:lnTo>
                  <a:pt x="1517542" y="2552873"/>
                </a:lnTo>
                <a:lnTo>
                  <a:pt x="1479833" y="2573347"/>
                </a:lnTo>
                <a:lnTo>
                  <a:pt x="1438169" y="2586287"/>
                </a:lnTo>
                <a:lnTo>
                  <a:pt x="1393443" y="2590800"/>
                </a:lnTo>
                <a:lnTo>
                  <a:pt x="221995" y="2590800"/>
                </a:lnTo>
                <a:lnTo>
                  <a:pt x="177270" y="2586287"/>
                </a:lnTo>
                <a:lnTo>
                  <a:pt x="135606" y="2573347"/>
                </a:lnTo>
                <a:lnTo>
                  <a:pt x="97897" y="2552873"/>
                </a:lnTo>
                <a:lnTo>
                  <a:pt x="65039" y="2525760"/>
                </a:lnTo>
                <a:lnTo>
                  <a:pt x="37926" y="2492902"/>
                </a:lnTo>
                <a:lnTo>
                  <a:pt x="17452" y="2455193"/>
                </a:lnTo>
                <a:lnTo>
                  <a:pt x="4512" y="2413529"/>
                </a:lnTo>
                <a:lnTo>
                  <a:pt x="0" y="2368804"/>
                </a:lnTo>
                <a:lnTo>
                  <a:pt x="0" y="22199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5369" y="3048761"/>
            <a:ext cx="1676400" cy="2590800"/>
          </a:xfrm>
          <a:custGeom>
            <a:avLst/>
            <a:gdLst/>
            <a:ahLst/>
            <a:cxnLst/>
            <a:rect l="l" t="t" r="r" b="b"/>
            <a:pathLst>
              <a:path w="1676400" h="2590800">
                <a:moveTo>
                  <a:pt x="0" y="230377"/>
                </a:moveTo>
                <a:lnTo>
                  <a:pt x="4681" y="183943"/>
                </a:lnTo>
                <a:lnTo>
                  <a:pt x="18106" y="140696"/>
                </a:lnTo>
                <a:lnTo>
                  <a:pt x="39349" y="101562"/>
                </a:lnTo>
                <a:lnTo>
                  <a:pt x="67483" y="67468"/>
                </a:lnTo>
                <a:lnTo>
                  <a:pt x="101579" y="39339"/>
                </a:lnTo>
                <a:lnTo>
                  <a:pt x="140712" y="18101"/>
                </a:lnTo>
                <a:lnTo>
                  <a:pt x="183954" y="4679"/>
                </a:lnTo>
                <a:lnTo>
                  <a:pt x="230378" y="0"/>
                </a:lnTo>
                <a:lnTo>
                  <a:pt x="1446022" y="0"/>
                </a:lnTo>
                <a:lnTo>
                  <a:pt x="1492456" y="4679"/>
                </a:lnTo>
                <a:lnTo>
                  <a:pt x="1535703" y="18101"/>
                </a:lnTo>
                <a:lnTo>
                  <a:pt x="1574837" y="39339"/>
                </a:lnTo>
                <a:lnTo>
                  <a:pt x="1608931" y="67468"/>
                </a:lnTo>
                <a:lnTo>
                  <a:pt x="1637060" y="101562"/>
                </a:lnTo>
                <a:lnTo>
                  <a:pt x="1658298" y="140696"/>
                </a:lnTo>
                <a:lnTo>
                  <a:pt x="1671720" y="183943"/>
                </a:lnTo>
                <a:lnTo>
                  <a:pt x="1676400" y="230377"/>
                </a:lnTo>
                <a:lnTo>
                  <a:pt x="1676400" y="2360422"/>
                </a:lnTo>
                <a:lnTo>
                  <a:pt x="1671720" y="2406856"/>
                </a:lnTo>
                <a:lnTo>
                  <a:pt x="1658298" y="2450103"/>
                </a:lnTo>
                <a:lnTo>
                  <a:pt x="1637060" y="2489237"/>
                </a:lnTo>
                <a:lnTo>
                  <a:pt x="1608931" y="2523331"/>
                </a:lnTo>
                <a:lnTo>
                  <a:pt x="1574837" y="2551460"/>
                </a:lnTo>
                <a:lnTo>
                  <a:pt x="1535703" y="2572698"/>
                </a:lnTo>
                <a:lnTo>
                  <a:pt x="1492456" y="2586120"/>
                </a:lnTo>
                <a:lnTo>
                  <a:pt x="1446022" y="2590800"/>
                </a:lnTo>
                <a:lnTo>
                  <a:pt x="230378" y="2590800"/>
                </a:lnTo>
                <a:lnTo>
                  <a:pt x="183954" y="2586120"/>
                </a:lnTo>
                <a:lnTo>
                  <a:pt x="140712" y="2572698"/>
                </a:lnTo>
                <a:lnTo>
                  <a:pt x="101579" y="2551460"/>
                </a:lnTo>
                <a:lnTo>
                  <a:pt x="67483" y="2523331"/>
                </a:lnTo>
                <a:lnTo>
                  <a:pt x="39349" y="2489237"/>
                </a:lnTo>
                <a:lnTo>
                  <a:pt x="18106" y="2450103"/>
                </a:lnTo>
                <a:lnTo>
                  <a:pt x="4681" y="2406856"/>
                </a:lnTo>
                <a:lnTo>
                  <a:pt x="0" y="2360422"/>
                </a:lnTo>
                <a:lnTo>
                  <a:pt x="0" y="2303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5672" y="1594103"/>
            <a:ext cx="1571243" cy="1362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93620" y="1950720"/>
            <a:ext cx="931163" cy="1325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76955" y="1946148"/>
            <a:ext cx="153923" cy="140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0776" y="1993392"/>
            <a:ext cx="39624" cy="38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3220" y="1525524"/>
            <a:ext cx="1578863" cy="13685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14215" y="1950720"/>
            <a:ext cx="931163" cy="1325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97552" y="1946148"/>
            <a:ext cx="153924" cy="1402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9847" y="1993392"/>
            <a:ext cx="39624" cy="38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53711" y="1525524"/>
            <a:ext cx="1577339" cy="13670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50052" y="1950720"/>
            <a:ext cx="1220724" cy="1325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78752" y="1946148"/>
            <a:ext cx="198120" cy="1402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83907" y="1993392"/>
            <a:ext cx="51816" cy="38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78879" y="1528572"/>
            <a:ext cx="1569720" cy="13624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20444" y="2103196"/>
            <a:ext cx="5880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R</a:t>
            </a:r>
            <a:r>
              <a:rPr sz="1800" spc="-10" dirty="0">
                <a:latin typeface="Verdana"/>
                <a:cs typeface="Verdana"/>
              </a:rPr>
              <a:t>F</a:t>
            </a:r>
            <a:r>
              <a:rPr sz="1800" dirty="0">
                <a:latin typeface="Verdana"/>
                <a:cs typeface="Verdana"/>
              </a:rPr>
              <a:t>ID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03575" y="2089530"/>
            <a:ext cx="818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Sensor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51375" y="2089530"/>
            <a:ext cx="1324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Verdana"/>
                <a:cs typeface="Verdana"/>
              </a:rPr>
              <a:t>Smart</a:t>
            </a:r>
            <a:r>
              <a:rPr sz="1800" spc="-90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Tech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04228" y="208953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Nano</a:t>
            </a:r>
            <a:r>
              <a:rPr sz="1800" spc="-75" dirty="0">
                <a:latin typeface="Verdana"/>
                <a:cs typeface="Verdana"/>
              </a:rPr>
              <a:t> </a:t>
            </a:r>
            <a:r>
              <a:rPr sz="1800" spc="-55" dirty="0">
                <a:latin typeface="Verdana"/>
                <a:cs typeface="Verdana"/>
              </a:rPr>
              <a:t>Tech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8194" y="3308730"/>
            <a:ext cx="10756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Verdana"/>
                <a:cs typeface="Verdana"/>
              </a:rPr>
              <a:t>To </a:t>
            </a:r>
            <a:r>
              <a:rPr sz="1600" spc="-10" dirty="0">
                <a:latin typeface="Verdana"/>
                <a:cs typeface="Verdana"/>
              </a:rPr>
              <a:t>identify  </a:t>
            </a:r>
            <a:r>
              <a:rPr sz="1600" spc="-5" dirty="0">
                <a:latin typeface="Verdana"/>
                <a:cs typeface="Verdana"/>
              </a:rPr>
              <a:t>and </a:t>
            </a:r>
            <a:r>
              <a:rPr sz="1600" spc="-10" dirty="0">
                <a:latin typeface="Verdana"/>
                <a:cs typeface="Verdana"/>
              </a:rPr>
              <a:t>track 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spc="-10" dirty="0">
                <a:latin typeface="Verdana"/>
                <a:cs typeface="Verdana"/>
              </a:rPr>
              <a:t>data  </a:t>
            </a:r>
            <a:r>
              <a:rPr sz="1600" spc="-5" dirty="0">
                <a:latin typeface="Verdana"/>
                <a:cs typeface="Verdana"/>
              </a:rPr>
              <a:t>of</a:t>
            </a:r>
            <a:r>
              <a:rPr sz="1600" spc="-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things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051175" y="3308730"/>
            <a:ext cx="124904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Verdana"/>
                <a:cs typeface="Verdana"/>
              </a:rPr>
              <a:t>To </a:t>
            </a:r>
            <a:r>
              <a:rPr sz="1600" spc="-5" dirty="0">
                <a:latin typeface="Verdana"/>
                <a:cs typeface="Verdana"/>
              </a:rPr>
              <a:t>collect  and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process 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spc="-10" dirty="0">
                <a:latin typeface="Verdana"/>
                <a:cs typeface="Verdana"/>
              </a:rPr>
              <a:t>data </a:t>
            </a:r>
            <a:r>
              <a:rPr sz="1600" spc="-5" dirty="0">
                <a:latin typeface="Verdana"/>
                <a:cs typeface="Verdana"/>
              </a:rPr>
              <a:t>to  </a:t>
            </a:r>
            <a:r>
              <a:rPr sz="1600" spc="-10" dirty="0">
                <a:latin typeface="Verdana"/>
                <a:cs typeface="Verdana"/>
              </a:rPr>
              <a:t>detect </a:t>
            </a:r>
            <a:r>
              <a:rPr sz="1600" spc="-5" dirty="0">
                <a:latin typeface="Verdana"/>
                <a:cs typeface="Verdana"/>
              </a:rPr>
              <a:t>the  changes </a:t>
            </a:r>
            <a:r>
              <a:rPr sz="1600" spc="-15" dirty="0">
                <a:latin typeface="Verdana"/>
                <a:cs typeface="Verdana"/>
              </a:rPr>
              <a:t>in 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spc="-10" dirty="0">
                <a:latin typeface="Verdana"/>
                <a:cs typeface="Verdana"/>
              </a:rPr>
              <a:t>physical  status </a:t>
            </a:r>
            <a:r>
              <a:rPr sz="1600" spc="-5" dirty="0">
                <a:latin typeface="Verdana"/>
                <a:cs typeface="Verdana"/>
              </a:rPr>
              <a:t>of  things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51375" y="3308730"/>
            <a:ext cx="144653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Verdana"/>
                <a:cs typeface="Verdana"/>
              </a:rPr>
              <a:t>To </a:t>
            </a:r>
            <a:r>
              <a:rPr sz="1600" spc="-5" dirty="0">
                <a:latin typeface="Verdana"/>
                <a:cs typeface="Verdana"/>
              </a:rPr>
              <a:t>enhance  the power of  the network  by</a:t>
            </a:r>
            <a:r>
              <a:rPr sz="1600" spc="-6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developing  processing  </a:t>
            </a:r>
            <a:r>
              <a:rPr sz="1600" spc="-5" dirty="0">
                <a:latin typeface="Verdana"/>
                <a:cs typeface="Verdana"/>
              </a:rPr>
              <a:t>capabilities to  </a:t>
            </a:r>
            <a:r>
              <a:rPr sz="1600" spc="-10" dirty="0">
                <a:latin typeface="Verdana"/>
                <a:cs typeface="Verdana"/>
              </a:rPr>
              <a:t>different </a:t>
            </a:r>
            <a:r>
              <a:rPr sz="1600" spc="-5" dirty="0">
                <a:latin typeface="Verdana"/>
                <a:cs typeface="Verdana"/>
              </a:rPr>
              <a:t>part  of the  network.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80428" y="3308730"/>
            <a:ext cx="131635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90" dirty="0">
                <a:latin typeface="Verdana"/>
                <a:cs typeface="Verdana"/>
              </a:rPr>
              <a:t>To </a:t>
            </a:r>
            <a:r>
              <a:rPr sz="1600" spc="-10" dirty="0">
                <a:latin typeface="Verdana"/>
                <a:cs typeface="Verdana"/>
              </a:rPr>
              <a:t>make </a:t>
            </a:r>
            <a:r>
              <a:rPr sz="1600" spc="-5" dirty="0">
                <a:latin typeface="Verdana"/>
                <a:cs typeface="Verdana"/>
              </a:rPr>
              <a:t>the  smaller and  smaller  </a:t>
            </a:r>
            <a:r>
              <a:rPr sz="1600" spc="-10" dirty="0">
                <a:latin typeface="Verdana"/>
                <a:cs typeface="Verdana"/>
              </a:rPr>
              <a:t>things have  </a:t>
            </a:r>
            <a:r>
              <a:rPr sz="1600" spc="-5" dirty="0">
                <a:latin typeface="Verdana"/>
                <a:cs typeface="Verdana"/>
              </a:rPr>
              <a:t>the ability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to  connect and  </a:t>
            </a:r>
            <a:r>
              <a:rPr sz="1600" spc="-10" dirty="0">
                <a:latin typeface="Verdana"/>
                <a:cs typeface="Verdana"/>
              </a:rPr>
              <a:t>interact.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The Structure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IoT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22019" y="1018997"/>
            <a:ext cx="5831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0730" algn="l"/>
                <a:tab pos="1448435" algn="l"/>
                <a:tab pos="2153920" algn="l"/>
                <a:tab pos="2707005" algn="l"/>
                <a:tab pos="3867150" algn="l"/>
                <a:tab pos="4377690" algn="l"/>
                <a:tab pos="4761865" algn="l"/>
              </a:tabLst>
            </a:pPr>
            <a:r>
              <a:rPr sz="2400" spc="-5" dirty="0">
                <a:latin typeface="Constantia"/>
                <a:cs typeface="Constantia"/>
              </a:rPr>
              <a:t>Th</a:t>
            </a:r>
            <a:r>
              <a:rPr sz="2400" dirty="0">
                <a:latin typeface="Constantia"/>
                <a:cs typeface="Constantia"/>
              </a:rPr>
              <a:t>e	</a:t>
            </a: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oT	</a:t>
            </a:r>
            <a:r>
              <a:rPr sz="2400" spc="-5" dirty="0">
                <a:latin typeface="Constantia"/>
                <a:cs typeface="Constantia"/>
              </a:rPr>
              <a:t>ca</a:t>
            </a:r>
            <a:r>
              <a:rPr sz="2400" dirty="0">
                <a:latin typeface="Constantia"/>
                <a:cs typeface="Constantia"/>
              </a:rPr>
              <a:t>n	</a:t>
            </a:r>
            <a:r>
              <a:rPr sz="2400" spc="-10" dirty="0">
                <a:latin typeface="Constantia"/>
                <a:cs typeface="Constantia"/>
              </a:rPr>
              <a:t>b</a:t>
            </a:r>
            <a:r>
              <a:rPr sz="2400" dirty="0">
                <a:latin typeface="Constantia"/>
                <a:cs typeface="Constantia"/>
              </a:rPr>
              <a:t>e	v</a:t>
            </a:r>
            <a:r>
              <a:rPr sz="2400" spc="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6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ed	</a:t>
            </a:r>
            <a:r>
              <a:rPr sz="2400" spc="-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s	a	g</a:t>
            </a:r>
            <a:r>
              <a:rPr sz="2400" spc="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gantic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5568" y="1018997"/>
            <a:ext cx="1115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nstantia"/>
                <a:cs typeface="Constantia"/>
              </a:rPr>
              <a:t>net</a:t>
            </a:r>
            <a:r>
              <a:rPr sz="2400" spc="-60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k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913" y="1312291"/>
            <a:ext cx="193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7985" algn="l"/>
              </a:tabLst>
            </a:pPr>
            <a:r>
              <a:rPr sz="2400" spc="-55" dirty="0">
                <a:latin typeface="Constantia"/>
                <a:cs typeface="Constantia"/>
              </a:rPr>
              <a:t>c</a:t>
            </a:r>
            <a:r>
              <a:rPr sz="2400" spc="0" dirty="0">
                <a:latin typeface="Constantia"/>
                <a:cs typeface="Constantia"/>
              </a:rPr>
              <a:t>o</a:t>
            </a:r>
            <a:r>
              <a:rPr sz="2400" spc="-5" dirty="0">
                <a:latin typeface="Constantia"/>
                <a:cs typeface="Constantia"/>
              </a:rPr>
              <a:t>nsist</a:t>
            </a:r>
            <a:r>
              <a:rPr sz="2400" spc="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	</a:t>
            </a:r>
            <a:r>
              <a:rPr sz="2400" spc="-5" dirty="0">
                <a:latin typeface="Constantia"/>
                <a:cs typeface="Constantia"/>
              </a:rPr>
              <a:t>of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2660" y="1312291"/>
            <a:ext cx="558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0350" algn="l"/>
                <a:tab pos="2105025" algn="l"/>
                <a:tab pos="3364229" algn="l"/>
                <a:tab pos="4170679" algn="l"/>
              </a:tabLst>
            </a:pPr>
            <a:r>
              <a:rPr sz="2400" spc="-5" dirty="0">
                <a:latin typeface="Constantia"/>
                <a:cs typeface="Constantia"/>
              </a:rPr>
              <a:t>ne</a:t>
            </a:r>
            <a:r>
              <a:rPr sz="2400" spc="5" dirty="0">
                <a:latin typeface="Constantia"/>
                <a:cs typeface="Constantia"/>
              </a:rPr>
              <a:t>t</a:t>
            </a:r>
            <a:r>
              <a:rPr sz="2400" spc="-5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ks	</a:t>
            </a:r>
            <a:r>
              <a:rPr sz="2400" spc="-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f	</a:t>
            </a:r>
            <a:r>
              <a:rPr sz="2400" spc="-5" dirty="0">
                <a:latin typeface="Constantia"/>
                <a:cs typeface="Constantia"/>
              </a:rPr>
              <a:t>devi</a:t>
            </a:r>
            <a:r>
              <a:rPr sz="2400" spc="-4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es	</a:t>
            </a:r>
            <a:r>
              <a:rPr sz="2400" spc="0" dirty="0">
                <a:latin typeface="Constantia"/>
                <a:cs typeface="Constantia"/>
              </a:rPr>
              <a:t>a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d	</a:t>
            </a:r>
            <a:r>
              <a:rPr sz="2400" spc="-40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ompu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87020" marR="6985" algn="just">
              <a:lnSpc>
                <a:spcPts val="2300"/>
              </a:lnSpc>
              <a:spcBef>
                <a:spcPts val="660"/>
              </a:spcBef>
            </a:pPr>
            <a:r>
              <a:rPr spc="-15" dirty="0"/>
              <a:t>connected </a:t>
            </a:r>
            <a:r>
              <a:rPr spc="-10" dirty="0"/>
              <a:t>through </a:t>
            </a:r>
            <a:r>
              <a:rPr dirty="0"/>
              <a:t>a </a:t>
            </a:r>
            <a:r>
              <a:rPr spc="-5" dirty="0"/>
              <a:t>series </a:t>
            </a:r>
            <a:r>
              <a:rPr dirty="0"/>
              <a:t>of </a:t>
            </a:r>
            <a:r>
              <a:rPr spc="-10" dirty="0"/>
              <a:t>intermediate </a:t>
            </a:r>
            <a:r>
              <a:rPr spc="-5" dirty="0"/>
              <a:t>technologies  </a:t>
            </a:r>
            <a:r>
              <a:rPr spc="-15" dirty="0"/>
              <a:t>where </a:t>
            </a:r>
            <a:r>
              <a:rPr spc="-10" dirty="0"/>
              <a:t>numerous </a:t>
            </a:r>
            <a:r>
              <a:rPr spc="-5" dirty="0"/>
              <a:t>technologies </a:t>
            </a:r>
            <a:r>
              <a:rPr spc="-15" dirty="0"/>
              <a:t>like </a:t>
            </a:r>
            <a:r>
              <a:rPr spc="-10" dirty="0"/>
              <a:t>RFIDs, </a:t>
            </a:r>
            <a:r>
              <a:rPr spc="-5" dirty="0"/>
              <a:t>wireless  </a:t>
            </a:r>
            <a:r>
              <a:rPr spc="-10" dirty="0"/>
              <a:t>connections</a:t>
            </a:r>
            <a:r>
              <a:rPr spc="-20" dirty="0"/>
              <a:t> may</a:t>
            </a:r>
            <a:r>
              <a:rPr spc="-130" dirty="0"/>
              <a:t> </a:t>
            </a:r>
            <a:r>
              <a:rPr dirty="0"/>
              <a:t>act</a:t>
            </a:r>
            <a:r>
              <a:rPr spc="-110" dirty="0"/>
              <a:t> </a:t>
            </a:r>
            <a:r>
              <a:rPr dirty="0"/>
              <a:t>as</a:t>
            </a:r>
            <a:r>
              <a:rPr spc="-110" dirty="0"/>
              <a:t> </a:t>
            </a:r>
            <a:r>
              <a:rPr spc="-5" dirty="0"/>
              <a:t>enablers</a:t>
            </a:r>
            <a:r>
              <a:rPr spc="-85" dirty="0"/>
              <a:t> </a:t>
            </a:r>
            <a:r>
              <a:rPr spc="-5" dirty="0"/>
              <a:t>of</a:t>
            </a:r>
            <a:r>
              <a:rPr spc="15" dirty="0"/>
              <a:t> </a:t>
            </a:r>
            <a:r>
              <a:rPr spc="-5" dirty="0"/>
              <a:t>this</a:t>
            </a:r>
            <a:r>
              <a:rPr spc="-110" dirty="0"/>
              <a:t> </a:t>
            </a:r>
            <a:r>
              <a:rPr spc="-30" dirty="0"/>
              <a:t>connectivity.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287020" marR="7620" indent="-274320" algn="just">
              <a:lnSpc>
                <a:spcPct val="100000"/>
              </a:lnSpc>
              <a:spcBef>
                <a:spcPts val="5"/>
              </a:spcBef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sz="2200" b="1" i="1" spc="-30" dirty="0">
                <a:solidFill>
                  <a:srgbClr val="FF00FF"/>
                </a:solidFill>
                <a:latin typeface="Constantia"/>
                <a:cs typeface="Constantia"/>
              </a:rPr>
              <a:t>Tagging </a:t>
            </a:r>
            <a:r>
              <a:rPr sz="2200" b="1" i="1" spc="-5" dirty="0">
                <a:solidFill>
                  <a:srgbClr val="FF00FF"/>
                </a:solidFill>
                <a:latin typeface="Constantia"/>
                <a:cs typeface="Constantia"/>
              </a:rPr>
              <a:t>Things </a:t>
            </a:r>
            <a:r>
              <a:rPr sz="2200" b="1" i="1" spc="-5" dirty="0">
                <a:latin typeface="Constantia"/>
                <a:cs typeface="Constantia"/>
              </a:rPr>
              <a:t>: </a:t>
            </a:r>
            <a:r>
              <a:rPr sz="2200" spc="-10" dirty="0"/>
              <a:t>Real-time </a:t>
            </a:r>
            <a:r>
              <a:rPr sz="2200" spc="-15" dirty="0"/>
              <a:t>item traceability </a:t>
            </a:r>
            <a:r>
              <a:rPr sz="2200" spc="-10" dirty="0"/>
              <a:t>and addressability  </a:t>
            </a:r>
            <a:r>
              <a:rPr sz="2200" spc="-15" dirty="0"/>
              <a:t>by</a:t>
            </a:r>
            <a:r>
              <a:rPr sz="2200" spc="-55" dirty="0"/>
              <a:t> </a:t>
            </a:r>
            <a:r>
              <a:rPr sz="2200" b="1" i="1" spc="-15" dirty="0">
                <a:solidFill>
                  <a:srgbClr val="0000FF"/>
                </a:solidFill>
                <a:latin typeface="Constantia"/>
                <a:cs typeface="Constantia"/>
              </a:rPr>
              <a:t>RFID</a:t>
            </a:r>
            <a:r>
              <a:rPr sz="2200" spc="-15" dirty="0"/>
              <a:t>s.</a:t>
            </a:r>
            <a:endParaRPr sz="220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sz="2200" b="1" i="1" spc="-20" dirty="0">
                <a:solidFill>
                  <a:srgbClr val="FF00FF"/>
                </a:solidFill>
                <a:latin typeface="Constantia"/>
                <a:cs typeface="Constantia"/>
              </a:rPr>
              <a:t>Feeling </a:t>
            </a:r>
            <a:r>
              <a:rPr sz="2200" b="1" i="1" spc="-5" dirty="0">
                <a:solidFill>
                  <a:srgbClr val="FF00FF"/>
                </a:solidFill>
                <a:latin typeface="Constantia"/>
                <a:cs typeface="Constantia"/>
              </a:rPr>
              <a:t>Things </a:t>
            </a:r>
            <a:r>
              <a:rPr sz="2200" b="1" i="1" spc="-5" dirty="0">
                <a:latin typeface="Constantia"/>
                <a:cs typeface="Constantia"/>
              </a:rPr>
              <a:t>: </a:t>
            </a:r>
            <a:r>
              <a:rPr sz="2200" b="1" i="1" spc="-5" dirty="0">
                <a:solidFill>
                  <a:srgbClr val="0000FF"/>
                </a:solidFill>
                <a:latin typeface="Constantia"/>
                <a:cs typeface="Constantia"/>
              </a:rPr>
              <a:t>Sensors </a:t>
            </a:r>
            <a:r>
              <a:rPr sz="2200" spc="-5" dirty="0"/>
              <a:t>act as primary </a:t>
            </a:r>
            <a:r>
              <a:rPr sz="2200" spc="-15" dirty="0"/>
              <a:t>devices </a:t>
            </a:r>
            <a:r>
              <a:rPr sz="2200" spc="-20" dirty="0"/>
              <a:t>to </a:t>
            </a:r>
            <a:r>
              <a:rPr sz="2200" spc="-15" dirty="0"/>
              <a:t>collect </a:t>
            </a:r>
            <a:r>
              <a:rPr sz="2200" spc="-10" dirty="0"/>
              <a:t>data  </a:t>
            </a:r>
            <a:r>
              <a:rPr sz="2200" spc="-15" dirty="0"/>
              <a:t>from </a:t>
            </a:r>
            <a:r>
              <a:rPr sz="2200" spc="-10" dirty="0"/>
              <a:t>the</a:t>
            </a:r>
            <a:r>
              <a:rPr sz="2200" spc="-175" dirty="0"/>
              <a:t> </a:t>
            </a:r>
            <a:r>
              <a:rPr sz="2200" spc="-10" dirty="0"/>
              <a:t>environment.</a:t>
            </a:r>
            <a:endParaRPr sz="2200">
              <a:latin typeface="Constantia"/>
              <a:cs typeface="Constantia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sz="2200" b="1" i="1" spc="-5" dirty="0">
                <a:solidFill>
                  <a:srgbClr val="FF00FF"/>
                </a:solidFill>
                <a:latin typeface="Constantia"/>
                <a:cs typeface="Constantia"/>
              </a:rPr>
              <a:t>Shrinking Things </a:t>
            </a:r>
            <a:r>
              <a:rPr sz="2200" b="1" i="1" spc="-5" dirty="0">
                <a:latin typeface="Constantia"/>
                <a:cs typeface="Constantia"/>
              </a:rPr>
              <a:t>: </a:t>
            </a:r>
            <a:r>
              <a:rPr sz="2200" i="1" spc="-10" dirty="0">
                <a:latin typeface="Constantia"/>
                <a:cs typeface="Constantia"/>
              </a:rPr>
              <a:t>M</a:t>
            </a:r>
            <a:r>
              <a:rPr sz="2200" spc="-10" dirty="0"/>
              <a:t>iniaturization </a:t>
            </a:r>
            <a:r>
              <a:rPr sz="2200" spc="-5" dirty="0"/>
              <a:t>and </a:t>
            </a:r>
            <a:r>
              <a:rPr sz="2200" b="1" i="1" spc="-15" dirty="0">
                <a:solidFill>
                  <a:srgbClr val="0000FF"/>
                </a:solidFill>
                <a:latin typeface="Constantia"/>
                <a:cs typeface="Constantia"/>
              </a:rPr>
              <a:t>Nanotechnology </a:t>
            </a:r>
            <a:r>
              <a:rPr sz="2200" spc="-5" dirty="0"/>
              <a:t>has  </a:t>
            </a:r>
            <a:r>
              <a:rPr sz="2200" spc="-30" dirty="0"/>
              <a:t>provoked </a:t>
            </a:r>
            <a:r>
              <a:rPr sz="2200" spc="-10" dirty="0"/>
              <a:t>the </a:t>
            </a:r>
            <a:r>
              <a:rPr sz="2200" spc="-5" dirty="0"/>
              <a:t>ability </a:t>
            </a:r>
            <a:r>
              <a:rPr sz="2200" spc="-10" dirty="0"/>
              <a:t>of smaller things </a:t>
            </a:r>
            <a:r>
              <a:rPr sz="2200" spc="-20" dirty="0"/>
              <a:t>to interact </a:t>
            </a:r>
            <a:r>
              <a:rPr sz="2200" spc="-5" dirty="0"/>
              <a:t>and </a:t>
            </a:r>
            <a:r>
              <a:rPr sz="2200" spc="-15" dirty="0"/>
              <a:t>connect  </a:t>
            </a:r>
            <a:r>
              <a:rPr sz="2200" spc="-5" dirty="0"/>
              <a:t>within </a:t>
            </a:r>
            <a:r>
              <a:rPr sz="2200" spc="-10" dirty="0"/>
              <a:t>the </a:t>
            </a:r>
            <a:r>
              <a:rPr sz="2200" spc="-5" dirty="0"/>
              <a:t>“things” or </a:t>
            </a:r>
            <a:r>
              <a:rPr sz="2200" spc="-15" dirty="0"/>
              <a:t>“smart</a:t>
            </a:r>
            <a:r>
              <a:rPr sz="2200" spc="-355" dirty="0"/>
              <a:t> </a:t>
            </a:r>
            <a:r>
              <a:rPr sz="2200" spc="-40" dirty="0"/>
              <a:t>devices.”</a:t>
            </a:r>
            <a:endParaRPr sz="2200">
              <a:latin typeface="Constantia"/>
              <a:cs typeface="Constantia"/>
            </a:endParaRPr>
          </a:p>
          <a:p>
            <a:pPr marL="287020" marR="8890" indent="-274320" algn="just">
              <a:lnSpc>
                <a:spcPct val="100000"/>
              </a:lnSpc>
              <a:buClr>
                <a:srgbClr val="0000FF"/>
              </a:buClr>
              <a:buSzPct val="93181"/>
              <a:buFont typeface="Wingdings"/>
              <a:buChar char=""/>
              <a:tabLst>
                <a:tab pos="287655" algn="l"/>
              </a:tabLst>
            </a:pPr>
            <a:r>
              <a:rPr sz="2200" b="1" i="1" spc="-5" dirty="0">
                <a:solidFill>
                  <a:srgbClr val="FF00FF"/>
                </a:solidFill>
                <a:latin typeface="Constantia"/>
                <a:cs typeface="Constantia"/>
              </a:rPr>
              <a:t>Thinking Things </a:t>
            </a:r>
            <a:r>
              <a:rPr sz="2200" b="1" i="1" spc="-5" dirty="0">
                <a:latin typeface="Constantia"/>
                <a:cs typeface="Constantia"/>
              </a:rPr>
              <a:t>: </a:t>
            </a:r>
            <a:r>
              <a:rPr sz="2200" b="1" i="1" spc="-10" dirty="0">
                <a:solidFill>
                  <a:srgbClr val="0000FF"/>
                </a:solidFill>
                <a:latin typeface="Constantia"/>
                <a:cs typeface="Constantia"/>
              </a:rPr>
              <a:t>Embedded intelligence </a:t>
            </a:r>
            <a:r>
              <a:rPr sz="2200" spc="-5" dirty="0"/>
              <a:t>in </a:t>
            </a:r>
            <a:r>
              <a:rPr sz="2200" spc="-15" dirty="0"/>
              <a:t>devices through </a:t>
            </a:r>
            <a:r>
              <a:rPr sz="2200" spc="515" dirty="0"/>
              <a:t> </a:t>
            </a:r>
            <a:r>
              <a:rPr sz="2200" spc="-5" dirty="0"/>
              <a:t>sensors has </a:t>
            </a:r>
            <a:r>
              <a:rPr sz="2200" spc="-10" dirty="0"/>
              <a:t>formed the </a:t>
            </a:r>
            <a:r>
              <a:rPr sz="2200" spc="-20" dirty="0"/>
              <a:t>network </a:t>
            </a:r>
            <a:r>
              <a:rPr sz="2200" spc="-15" dirty="0"/>
              <a:t>connection </a:t>
            </a:r>
            <a:r>
              <a:rPr sz="2200" spc="-25" dirty="0"/>
              <a:t>to </a:t>
            </a:r>
            <a:r>
              <a:rPr sz="2200" spc="-5" dirty="0"/>
              <a:t>the </a:t>
            </a:r>
            <a:r>
              <a:rPr sz="2200" spc="-10" dirty="0"/>
              <a:t>Internet. </a:t>
            </a:r>
            <a:r>
              <a:rPr sz="2200" spc="-70" dirty="0"/>
              <a:t>It  </a:t>
            </a:r>
            <a:r>
              <a:rPr sz="2200" spc="-10" dirty="0"/>
              <a:t>can </a:t>
            </a:r>
            <a:r>
              <a:rPr sz="2200" spc="-20" dirty="0"/>
              <a:t>make </a:t>
            </a:r>
            <a:r>
              <a:rPr sz="2200" spc="-10" dirty="0"/>
              <a:t>the </a:t>
            </a:r>
            <a:r>
              <a:rPr sz="2200" spc="-5" dirty="0"/>
              <a:t>“things” </a:t>
            </a:r>
            <a:r>
              <a:rPr sz="2200" spc="-10" dirty="0"/>
              <a:t>realizing the </a:t>
            </a:r>
            <a:r>
              <a:rPr sz="2200" spc="-15" dirty="0"/>
              <a:t>intelligent</a:t>
            </a:r>
            <a:r>
              <a:rPr sz="2200" spc="-390" dirty="0"/>
              <a:t> </a:t>
            </a:r>
            <a:r>
              <a:rPr sz="2200" spc="-15" dirty="0"/>
              <a:t>control.</a:t>
            </a:r>
            <a:endParaRPr sz="2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8820" y="552958"/>
            <a:ext cx="3569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" dirty="0">
                <a:solidFill>
                  <a:srgbClr val="6F2F9F"/>
                </a:solidFill>
              </a:rPr>
              <a:t>Applications </a:t>
            </a:r>
            <a:r>
              <a:rPr sz="3600" u="heavy" dirty="0">
                <a:solidFill>
                  <a:srgbClr val="6F2F9F"/>
                </a:solidFill>
              </a:rPr>
              <a:t>of</a:t>
            </a:r>
            <a:r>
              <a:rPr sz="3600" u="heavy" spc="-65" dirty="0">
                <a:solidFill>
                  <a:srgbClr val="6F2F9F"/>
                </a:solidFill>
              </a:rPr>
              <a:t> </a:t>
            </a:r>
            <a:r>
              <a:rPr sz="3600" u="heavy" dirty="0">
                <a:solidFill>
                  <a:srgbClr val="6F2F9F"/>
                </a:solidFill>
              </a:rPr>
              <a:t>IoT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74267" y="6232652"/>
            <a:ext cx="71907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i="1" spc="-10" dirty="0">
                <a:solidFill>
                  <a:srgbClr val="0000FF"/>
                </a:solidFill>
                <a:latin typeface="Constantia"/>
                <a:cs typeface="Constantia"/>
              </a:rPr>
              <a:t>"The Ultimate Goal </a:t>
            </a:r>
            <a:r>
              <a:rPr sz="2200" b="1" i="1" spc="-5" dirty="0">
                <a:solidFill>
                  <a:srgbClr val="0000FF"/>
                </a:solidFill>
                <a:latin typeface="Constantia"/>
                <a:cs typeface="Constantia"/>
              </a:rPr>
              <a:t>of </a:t>
            </a:r>
            <a:r>
              <a:rPr sz="2200" b="1" i="1" spc="-25" dirty="0">
                <a:solidFill>
                  <a:srgbClr val="0000FF"/>
                </a:solidFill>
                <a:latin typeface="Constantia"/>
                <a:cs typeface="Constantia"/>
              </a:rPr>
              <a:t>IOT </a:t>
            </a:r>
            <a:r>
              <a:rPr sz="2200" b="1" i="1" spc="-5" dirty="0">
                <a:solidFill>
                  <a:srgbClr val="0000FF"/>
                </a:solidFill>
                <a:latin typeface="Constantia"/>
                <a:cs typeface="Constantia"/>
              </a:rPr>
              <a:t>is </a:t>
            </a:r>
            <a:r>
              <a:rPr sz="2200" b="1" i="1" spc="-15" dirty="0">
                <a:solidFill>
                  <a:srgbClr val="0000FF"/>
                </a:solidFill>
                <a:latin typeface="Constantia"/>
                <a:cs typeface="Constantia"/>
              </a:rPr>
              <a:t>to </a:t>
            </a:r>
            <a:r>
              <a:rPr sz="2200" b="1" i="1" spc="-20" dirty="0">
                <a:solidFill>
                  <a:srgbClr val="0000FF"/>
                </a:solidFill>
                <a:latin typeface="Constantia"/>
                <a:cs typeface="Constantia"/>
              </a:rPr>
              <a:t>Automate Human</a:t>
            </a:r>
            <a:r>
              <a:rPr sz="2200" b="1" i="1" spc="114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200" b="1" i="1" spc="-10" dirty="0">
                <a:solidFill>
                  <a:srgbClr val="0000FF"/>
                </a:solidFill>
                <a:latin typeface="Constantia"/>
                <a:cs typeface="Constantia"/>
              </a:rPr>
              <a:t>Life."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7883" y="1286255"/>
            <a:ext cx="6071616" cy="4785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139" y="488950"/>
            <a:ext cx="4930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heavy" spc="-35" dirty="0">
                <a:solidFill>
                  <a:srgbClr val="6F2F9F"/>
                </a:solidFill>
              </a:rPr>
              <a:t>Few </a:t>
            </a:r>
            <a:r>
              <a:rPr u="heavy" spc="-10" dirty="0">
                <a:solidFill>
                  <a:srgbClr val="6F2F9F"/>
                </a:solidFill>
              </a:rPr>
              <a:t>Applications </a:t>
            </a:r>
            <a:r>
              <a:rPr u="heavy" spc="-5" dirty="0">
                <a:solidFill>
                  <a:srgbClr val="6F2F9F"/>
                </a:solidFill>
              </a:rPr>
              <a:t>of</a:t>
            </a:r>
            <a:r>
              <a:rPr u="heavy" spc="30" dirty="0">
                <a:solidFill>
                  <a:srgbClr val="6F2F9F"/>
                </a:solidFill>
              </a:rPr>
              <a:t> </a:t>
            </a:r>
            <a:r>
              <a:rPr u="heavy" spc="-5" dirty="0">
                <a:solidFill>
                  <a:srgbClr val="6F2F9F"/>
                </a:solidFill>
              </a:rPr>
              <a:t>IoT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7288" y="1210462"/>
            <a:ext cx="7316470" cy="5189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10" dirty="0">
                <a:latin typeface="Constantia"/>
                <a:cs typeface="Constantia"/>
              </a:rPr>
              <a:t>Building </a:t>
            </a:r>
            <a:r>
              <a:rPr sz="2800" spc="-5" dirty="0">
                <a:latin typeface="Constantia"/>
                <a:cs typeface="Constantia"/>
              </a:rPr>
              <a:t>and </a:t>
            </a:r>
            <a:r>
              <a:rPr sz="2800" spc="-20" dirty="0">
                <a:latin typeface="Constantia"/>
                <a:cs typeface="Constantia"/>
              </a:rPr>
              <a:t>Home</a:t>
            </a:r>
            <a:r>
              <a:rPr sz="2800" spc="-1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automation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4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5" dirty="0">
                <a:latin typeface="Constantia"/>
                <a:cs typeface="Constantia"/>
              </a:rPr>
              <a:t>Manufacturing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15" dirty="0">
                <a:latin typeface="Constantia"/>
                <a:cs typeface="Constantia"/>
              </a:rPr>
              <a:t>Medical </a:t>
            </a:r>
            <a:r>
              <a:rPr sz="2800" spc="-5" dirty="0">
                <a:latin typeface="Constantia"/>
                <a:cs typeface="Constantia"/>
              </a:rPr>
              <a:t>and </a:t>
            </a:r>
            <a:r>
              <a:rPr sz="2800" spc="-15" dirty="0">
                <a:latin typeface="Constantia"/>
                <a:cs typeface="Constantia"/>
              </a:rPr>
              <a:t>Healthcare</a:t>
            </a:r>
            <a:r>
              <a:rPr sz="2800" spc="-15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systems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20" dirty="0">
                <a:latin typeface="Constantia"/>
                <a:cs typeface="Constantia"/>
              </a:rPr>
              <a:t>Media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4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15" dirty="0">
                <a:latin typeface="Constantia"/>
                <a:cs typeface="Constantia"/>
              </a:rPr>
              <a:t>Environmental</a:t>
            </a:r>
            <a:r>
              <a:rPr sz="2800" spc="-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monitoring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10" dirty="0">
                <a:latin typeface="Constantia"/>
                <a:cs typeface="Constantia"/>
              </a:rPr>
              <a:t>Infrastructure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management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dirty="0">
                <a:latin typeface="Constantia"/>
                <a:cs typeface="Constantia"/>
              </a:rPr>
              <a:t>Energy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management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20" dirty="0">
                <a:latin typeface="Constantia"/>
                <a:cs typeface="Constantia"/>
              </a:rPr>
              <a:t>Transportation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20" dirty="0">
                <a:latin typeface="Constantia"/>
                <a:cs typeface="Constantia"/>
              </a:rPr>
              <a:t>Better </a:t>
            </a:r>
            <a:r>
              <a:rPr sz="2800" spc="-5" dirty="0">
                <a:latin typeface="Constantia"/>
                <a:cs typeface="Constantia"/>
              </a:rPr>
              <a:t>quality of </a:t>
            </a:r>
            <a:r>
              <a:rPr sz="2800" spc="-15" dirty="0">
                <a:latin typeface="Constantia"/>
                <a:cs typeface="Constantia"/>
              </a:rPr>
              <a:t>life for</a:t>
            </a:r>
            <a:r>
              <a:rPr sz="2800" spc="-45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elderly</a:t>
            </a: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30"/>
              </a:spcBef>
              <a:buClr>
                <a:srgbClr val="0000FF"/>
              </a:buClr>
              <a:buSzPct val="91071"/>
              <a:buFont typeface="Wingdings"/>
              <a:buChar char=""/>
              <a:tabLst>
                <a:tab pos="287655" algn="l"/>
              </a:tabLst>
            </a:pPr>
            <a:r>
              <a:rPr sz="2800" spc="-5" dirty="0">
                <a:latin typeface="Constantia"/>
                <a:cs typeface="Constantia"/>
              </a:rPr>
              <a:t>... ...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...</a:t>
            </a:r>
            <a:endParaRPr sz="2800">
              <a:latin typeface="Constantia"/>
              <a:cs typeface="Constantia"/>
            </a:endParaRPr>
          </a:p>
          <a:p>
            <a:pPr marL="767080">
              <a:lnSpc>
                <a:spcPct val="100000"/>
              </a:lnSpc>
              <a:spcBef>
                <a:spcPts val="335"/>
              </a:spcBef>
            </a:pPr>
            <a:r>
              <a:rPr sz="2800" b="1" i="1" spc="-85" dirty="0">
                <a:solidFill>
                  <a:srgbClr val="0000FF"/>
                </a:solidFill>
                <a:latin typeface="Constantia"/>
                <a:cs typeface="Constantia"/>
              </a:rPr>
              <a:t>You </a:t>
            </a:r>
            <a:r>
              <a:rPr sz="2800" b="1" i="1" spc="-5" dirty="0">
                <a:solidFill>
                  <a:srgbClr val="0000FF"/>
                </a:solidFill>
                <a:latin typeface="Constantia"/>
                <a:cs typeface="Constantia"/>
              </a:rPr>
              <a:t>name </a:t>
            </a:r>
            <a:r>
              <a:rPr sz="2800" b="1" i="1" spc="-10" dirty="0">
                <a:solidFill>
                  <a:srgbClr val="0000FF"/>
                </a:solidFill>
                <a:latin typeface="Constantia"/>
                <a:cs typeface="Constantia"/>
              </a:rPr>
              <a:t>it, </a:t>
            </a:r>
            <a:r>
              <a:rPr sz="2800" b="1" i="1" spc="-5" dirty="0">
                <a:solidFill>
                  <a:srgbClr val="0000FF"/>
                </a:solidFill>
                <a:latin typeface="Constantia"/>
                <a:cs typeface="Constantia"/>
              </a:rPr>
              <a:t>and </a:t>
            </a:r>
            <a:r>
              <a:rPr sz="2800" b="1" i="1" spc="-25" dirty="0">
                <a:solidFill>
                  <a:srgbClr val="0000FF"/>
                </a:solidFill>
                <a:latin typeface="Constantia"/>
                <a:cs typeface="Constantia"/>
              </a:rPr>
              <a:t>you </a:t>
            </a:r>
            <a:r>
              <a:rPr sz="2800" b="1" i="1" spc="-5" dirty="0">
                <a:solidFill>
                  <a:srgbClr val="0000FF"/>
                </a:solidFill>
                <a:latin typeface="Constantia"/>
                <a:cs typeface="Constantia"/>
              </a:rPr>
              <a:t>will </a:t>
            </a:r>
            <a:r>
              <a:rPr sz="2800" b="1" i="1" spc="-20" dirty="0">
                <a:solidFill>
                  <a:srgbClr val="0000FF"/>
                </a:solidFill>
                <a:latin typeface="Constantia"/>
                <a:cs typeface="Constantia"/>
              </a:rPr>
              <a:t>have </a:t>
            </a:r>
            <a:r>
              <a:rPr sz="2800" b="1" i="1" spc="-5" dirty="0">
                <a:solidFill>
                  <a:srgbClr val="0000FF"/>
                </a:solidFill>
                <a:latin typeface="Constantia"/>
                <a:cs typeface="Constantia"/>
              </a:rPr>
              <a:t>it in</a:t>
            </a:r>
            <a:r>
              <a:rPr sz="2800" b="1" i="1" spc="13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800" b="1" i="1" spc="-20" dirty="0">
                <a:solidFill>
                  <a:srgbClr val="0000FF"/>
                </a:solidFill>
                <a:latin typeface="Constantia"/>
                <a:cs typeface="Constantia"/>
              </a:rPr>
              <a:t>IoT!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429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1245"/>
              </a:lnSpc>
            </a:pPr>
            <a:fld id="{81D60167-4931-47E6-BA6A-407CBD079E47}" type="slidenum">
              <a:rPr dirty="0"/>
              <a:pPr marL="50800">
                <a:lnSpc>
                  <a:spcPts val="1245"/>
                </a:lnSpc>
              </a:pPr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4626" y="124205"/>
            <a:ext cx="5655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10" dirty="0">
                <a:solidFill>
                  <a:srgbClr val="6F2F9F"/>
                </a:solidFill>
              </a:rPr>
              <a:t>Sensors </a:t>
            </a:r>
            <a:r>
              <a:rPr sz="3600" u="heavy" dirty="0">
                <a:solidFill>
                  <a:srgbClr val="6F2F9F"/>
                </a:solidFill>
              </a:rPr>
              <a:t>in </a:t>
            </a:r>
            <a:r>
              <a:rPr sz="3600" u="heavy" spc="-15" dirty="0">
                <a:solidFill>
                  <a:srgbClr val="6F2F9F"/>
                </a:solidFill>
              </a:rPr>
              <a:t>even </a:t>
            </a:r>
            <a:r>
              <a:rPr sz="3600" u="heavy" spc="-5" dirty="0">
                <a:solidFill>
                  <a:srgbClr val="6F2F9F"/>
                </a:solidFill>
              </a:rPr>
              <a:t>the </a:t>
            </a:r>
            <a:r>
              <a:rPr sz="3600" u="heavy" dirty="0">
                <a:solidFill>
                  <a:srgbClr val="6F2F9F"/>
                </a:solidFill>
              </a:rPr>
              <a:t>holy</a:t>
            </a:r>
            <a:r>
              <a:rPr sz="3600" u="heavy" spc="-15" dirty="0">
                <a:solidFill>
                  <a:srgbClr val="6F2F9F"/>
                </a:solidFill>
              </a:rPr>
              <a:t> cow!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10259" y="4514850"/>
            <a:ext cx="78085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0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20" dirty="0">
                <a:latin typeface="Constantia"/>
                <a:cs typeface="Constantia"/>
              </a:rPr>
              <a:t>world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70" dirty="0">
                <a:latin typeface="Constantia"/>
                <a:cs typeface="Constantia"/>
              </a:rPr>
              <a:t>IoT, </a:t>
            </a:r>
            <a:r>
              <a:rPr sz="2400" spc="-20" dirty="0">
                <a:latin typeface="Constantia"/>
                <a:cs typeface="Constantia"/>
              </a:rPr>
              <a:t>even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30" dirty="0">
                <a:latin typeface="Constantia"/>
                <a:cs typeface="Constantia"/>
              </a:rPr>
              <a:t>cows </a:t>
            </a:r>
            <a:r>
              <a:rPr sz="2400" dirty="0">
                <a:latin typeface="Constantia"/>
                <a:cs typeface="Constantia"/>
              </a:rPr>
              <a:t>will </a:t>
            </a:r>
            <a:r>
              <a:rPr sz="2400" spc="-5" dirty="0">
                <a:latin typeface="Constantia"/>
                <a:cs typeface="Constantia"/>
              </a:rPr>
              <a:t>be </a:t>
            </a:r>
            <a:r>
              <a:rPr sz="2400" spc="-15" dirty="0">
                <a:latin typeface="Constantia"/>
                <a:cs typeface="Constantia"/>
              </a:rPr>
              <a:t>connected 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monitored. </a:t>
            </a:r>
            <a:r>
              <a:rPr sz="2400" dirty="0">
                <a:latin typeface="Constantia"/>
                <a:cs typeface="Constantia"/>
              </a:rPr>
              <a:t>Sensors </a:t>
            </a:r>
            <a:r>
              <a:rPr sz="2400" spc="-15" dirty="0">
                <a:latin typeface="Constantia"/>
                <a:cs typeface="Constantia"/>
              </a:rPr>
              <a:t>are </a:t>
            </a:r>
            <a:r>
              <a:rPr sz="2400" spc="-10" dirty="0">
                <a:latin typeface="Constantia"/>
                <a:cs typeface="Constantia"/>
              </a:rPr>
              <a:t>implanted </a:t>
            </a:r>
            <a:r>
              <a:rPr sz="2400" dirty="0">
                <a:latin typeface="Constantia"/>
                <a:cs typeface="Constantia"/>
              </a:rPr>
              <a:t>in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dirty="0">
                <a:latin typeface="Constantia"/>
                <a:cs typeface="Constantia"/>
              </a:rPr>
              <a:t>ears </a:t>
            </a:r>
            <a:r>
              <a:rPr sz="2400" spc="-5" dirty="0">
                <a:latin typeface="Constantia"/>
                <a:cs typeface="Constantia"/>
              </a:rPr>
              <a:t>of </a:t>
            </a:r>
            <a:r>
              <a:rPr sz="2400" spc="-10" dirty="0">
                <a:latin typeface="Constantia"/>
                <a:cs typeface="Constantia"/>
              </a:rPr>
              <a:t>cattle.  </a:t>
            </a:r>
            <a:r>
              <a:rPr sz="2400" spc="-5" dirty="0">
                <a:latin typeface="Constantia"/>
                <a:cs typeface="Constantia"/>
              </a:rPr>
              <a:t>This </a:t>
            </a:r>
            <a:r>
              <a:rPr sz="2400" spc="-10" dirty="0">
                <a:latin typeface="Constantia"/>
                <a:cs typeface="Constantia"/>
              </a:rPr>
              <a:t>allows </a:t>
            </a:r>
            <a:r>
              <a:rPr sz="2400" dirty="0">
                <a:latin typeface="Constantia"/>
                <a:cs typeface="Constantia"/>
              </a:rPr>
              <a:t>farmers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10" dirty="0">
                <a:latin typeface="Constantia"/>
                <a:cs typeface="Constantia"/>
              </a:rPr>
              <a:t>monitor </a:t>
            </a:r>
            <a:r>
              <a:rPr sz="2400" spc="-20" dirty="0">
                <a:latin typeface="Constantia"/>
                <a:cs typeface="Constantia"/>
              </a:rPr>
              <a:t>cows’ </a:t>
            </a:r>
            <a:r>
              <a:rPr sz="2400" dirty="0">
                <a:latin typeface="Constantia"/>
                <a:cs typeface="Constantia"/>
              </a:rPr>
              <a:t>health and </a:t>
            </a:r>
            <a:r>
              <a:rPr sz="2400" spc="-10" dirty="0">
                <a:latin typeface="Constantia"/>
                <a:cs typeface="Constantia"/>
              </a:rPr>
              <a:t>track </a:t>
            </a:r>
            <a:r>
              <a:rPr sz="2400" spc="-5" dirty="0">
                <a:latin typeface="Constantia"/>
                <a:cs typeface="Constantia"/>
              </a:rPr>
              <a:t>their  </a:t>
            </a:r>
            <a:r>
              <a:rPr sz="2400" spc="-15" dirty="0">
                <a:latin typeface="Constantia"/>
                <a:cs typeface="Constantia"/>
              </a:rPr>
              <a:t>movements, </a:t>
            </a:r>
            <a:r>
              <a:rPr sz="2400" dirty="0">
                <a:latin typeface="Constantia"/>
                <a:cs typeface="Constantia"/>
              </a:rPr>
              <a:t>ensuring a </a:t>
            </a:r>
            <a:r>
              <a:rPr sz="2400" spc="-20" dirty="0">
                <a:latin typeface="Constantia"/>
                <a:cs typeface="Constantia"/>
              </a:rPr>
              <a:t>healthier, </a:t>
            </a:r>
            <a:r>
              <a:rPr sz="2400" spc="-15" dirty="0">
                <a:latin typeface="Constantia"/>
                <a:cs typeface="Constantia"/>
              </a:rPr>
              <a:t>more </a:t>
            </a:r>
            <a:r>
              <a:rPr sz="2400" spc="-5" dirty="0">
                <a:latin typeface="Constantia"/>
                <a:cs typeface="Constantia"/>
              </a:rPr>
              <a:t>plentiful </a:t>
            </a:r>
            <a:r>
              <a:rPr sz="2400" spc="-10" dirty="0">
                <a:latin typeface="Constantia"/>
                <a:cs typeface="Constantia"/>
              </a:rPr>
              <a:t>supply </a:t>
            </a:r>
            <a:r>
              <a:rPr sz="2400" spc="-5" dirty="0">
                <a:latin typeface="Constantia"/>
                <a:cs typeface="Constantia"/>
              </a:rPr>
              <a:t>of  milk. </a:t>
            </a:r>
            <a:r>
              <a:rPr sz="2400" dirty="0">
                <a:latin typeface="Constantia"/>
                <a:cs typeface="Constantia"/>
              </a:rPr>
              <a:t>On </a:t>
            </a:r>
            <a:r>
              <a:rPr sz="2400" spc="-30" dirty="0">
                <a:latin typeface="Constantia"/>
                <a:cs typeface="Constantia"/>
              </a:rPr>
              <a:t>average, </a:t>
            </a:r>
            <a:r>
              <a:rPr sz="2400" dirty="0">
                <a:latin typeface="Constantia"/>
                <a:cs typeface="Constantia"/>
              </a:rPr>
              <a:t>each </a:t>
            </a:r>
            <a:r>
              <a:rPr sz="2400" spc="-35" dirty="0">
                <a:latin typeface="Constantia"/>
                <a:cs typeface="Constantia"/>
              </a:rPr>
              <a:t>cow </a:t>
            </a:r>
            <a:r>
              <a:rPr sz="2400" spc="-15" dirty="0">
                <a:latin typeface="Constantia"/>
                <a:cs typeface="Constantia"/>
              </a:rPr>
              <a:t>generates </a:t>
            </a:r>
            <a:r>
              <a:rPr sz="2400" dirty="0">
                <a:latin typeface="Constantia"/>
                <a:cs typeface="Constantia"/>
              </a:rPr>
              <a:t>about </a:t>
            </a:r>
            <a:r>
              <a:rPr sz="2400" spc="-5" dirty="0">
                <a:latin typeface="Constantia"/>
                <a:cs typeface="Constantia"/>
              </a:rPr>
              <a:t>200 MB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of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6343903"/>
            <a:ext cx="2766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onstantia"/>
                <a:cs typeface="Constantia"/>
              </a:rPr>
              <a:t>information </a:t>
            </a:r>
            <a:r>
              <a:rPr sz="2400" dirty="0">
                <a:latin typeface="Constantia"/>
                <a:cs typeface="Constantia"/>
              </a:rPr>
              <a:t>per</a:t>
            </a:r>
            <a:r>
              <a:rPr sz="2400" spc="-290" dirty="0">
                <a:latin typeface="Constantia"/>
                <a:cs typeface="Constantia"/>
              </a:rPr>
              <a:t> </a:t>
            </a:r>
            <a:r>
              <a:rPr sz="2400" spc="-60" dirty="0">
                <a:latin typeface="Constantia"/>
                <a:cs typeface="Constantia"/>
              </a:rPr>
              <a:t>year.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44306" y="6517640"/>
            <a:ext cx="155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5F6680"/>
                </a:solidFill>
                <a:latin typeface="Constantia"/>
                <a:cs typeface="Constantia"/>
              </a:rPr>
              <a:t>19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29255" y="714843"/>
            <a:ext cx="4115301" cy="378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8729" y="70485"/>
            <a:ext cx="42951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Plan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20" dirty="0"/>
              <a:t>Presentation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2</a:t>
            </a:fld>
            <a:endParaRPr sz="1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370" y="1057783"/>
            <a:ext cx="5927090" cy="446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What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0" dirty="0">
                <a:latin typeface="Constantia"/>
                <a:cs typeface="Constantia"/>
              </a:rPr>
              <a:t>Internet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-2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Things?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0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History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0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35" dirty="0">
                <a:latin typeface="Constantia"/>
                <a:cs typeface="Constantia"/>
              </a:rPr>
              <a:t>How </a:t>
            </a:r>
            <a:r>
              <a:rPr sz="2600" spc="-20" dirty="0">
                <a:latin typeface="Constantia"/>
                <a:cs typeface="Constantia"/>
              </a:rPr>
              <a:t>IoT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Works?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Few </a:t>
            </a:r>
            <a:r>
              <a:rPr sz="2600" spc="-5" dirty="0">
                <a:latin typeface="Constantia"/>
                <a:cs typeface="Constantia"/>
              </a:rPr>
              <a:t>Applications of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IoT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0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Current </a:t>
            </a:r>
            <a:r>
              <a:rPr sz="2600" dirty="0">
                <a:latin typeface="Constantia"/>
                <a:cs typeface="Constantia"/>
              </a:rPr>
              <a:t>Status &amp; </a:t>
            </a:r>
            <a:r>
              <a:rPr sz="2600" spc="-15" dirty="0">
                <a:latin typeface="Constantia"/>
                <a:cs typeface="Constantia"/>
              </a:rPr>
              <a:t>Future </a:t>
            </a:r>
            <a:r>
              <a:rPr sz="2600" spc="-10" dirty="0">
                <a:latin typeface="Constantia"/>
                <a:cs typeface="Constantia"/>
              </a:rPr>
              <a:t>Prospect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-36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IoT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0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Technological </a:t>
            </a:r>
            <a:r>
              <a:rPr sz="2600" spc="-10" dirty="0">
                <a:latin typeface="Constantia"/>
                <a:cs typeface="Constantia"/>
              </a:rPr>
              <a:t>Challenges </a:t>
            </a:r>
            <a:r>
              <a:rPr sz="2600" dirty="0">
                <a:latin typeface="Constantia"/>
                <a:cs typeface="Constantia"/>
              </a:rPr>
              <a:t>of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IoT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185"/>
              </a:spcBef>
              <a:buClr>
                <a:srgbClr val="FF00FF"/>
              </a:buClr>
              <a:buSzPct val="94230"/>
              <a:buFont typeface="Wingdings"/>
              <a:buChar char="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Criticisms </a:t>
            </a:r>
            <a:r>
              <a:rPr sz="2600" dirty="0">
                <a:latin typeface="Constantia"/>
                <a:cs typeface="Constantia"/>
              </a:rPr>
              <a:t>&amp; </a:t>
            </a:r>
            <a:r>
              <a:rPr sz="2600" spc="-20" dirty="0">
                <a:latin typeface="Constantia"/>
                <a:cs typeface="Constantia"/>
              </a:rPr>
              <a:t>Controversies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IoT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038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29066" y="6517640"/>
            <a:ext cx="1720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6680"/>
                </a:solidFill>
                <a:latin typeface="Constantia"/>
                <a:cs typeface="Constantia"/>
              </a:rPr>
              <a:t>22</a:t>
            </a:r>
            <a:endParaRPr sz="1200">
              <a:latin typeface="Constantia"/>
              <a:cs typeface="Constant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02027" y="6274409"/>
            <a:ext cx="5212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25" dirty="0">
                <a:solidFill>
                  <a:srgbClr val="0000FF"/>
                </a:solidFill>
                <a:latin typeface="Constantia"/>
                <a:cs typeface="Constantia"/>
              </a:rPr>
              <a:t>IoT </a:t>
            </a:r>
            <a:r>
              <a:rPr sz="2800" b="1" i="1" spc="-10" dirty="0">
                <a:solidFill>
                  <a:srgbClr val="0000FF"/>
                </a:solidFill>
                <a:latin typeface="Constantia"/>
                <a:cs typeface="Constantia"/>
              </a:rPr>
              <a:t>helps </a:t>
            </a:r>
            <a:r>
              <a:rPr sz="2800" b="1" i="1" spc="-20" dirty="0">
                <a:solidFill>
                  <a:srgbClr val="0000FF"/>
                </a:solidFill>
                <a:latin typeface="Constantia"/>
                <a:cs typeface="Constantia"/>
              </a:rPr>
              <a:t>you </a:t>
            </a:r>
            <a:r>
              <a:rPr sz="2800" b="1" i="1" spc="-5" dirty="0">
                <a:solidFill>
                  <a:srgbClr val="0000FF"/>
                </a:solidFill>
                <a:latin typeface="Constantia"/>
                <a:cs typeface="Constantia"/>
              </a:rPr>
              <a:t>in LIFE</a:t>
            </a:r>
            <a:r>
              <a:rPr sz="2800" b="1" i="1" spc="-85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800" b="1" i="1" spc="-15" dirty="0">
                <a:solidFill>
                  <a:srgbClr val="0000FF"/>
                </a:solidFill>
                <a:latin typeface="Constantia"/>
                <a:cs typeface="Constantia"/>
              </a:rPr>
              <a:t>LOGGING</a:t>
            </a:r>
            <a:endParaRPr sz="2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182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673" y="616966"/>
            <a:ext cx="75552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solidFill>
                  <a:srgbClr val="FF0000"/>
                </a:solidFill>
                <a:latin typeface="Constantia"/>
                <a:cs typeface="Constantia"/>
              </a:rPr>
              <a:t>Current </a:t>
            </a:r>
            <a:r>
              <a:rPr sz="3200" spc="-5" dirty="0">
                <a:solidFill>
                  <a:srgbClr val="FF0000"/>
                </a:solidFill>
                <a:latin typeface="Constantia"/>
                <a:cs typeface="Constantia"/>
              </a:rPr>
              <a:t>Status </a:t>
            </a:r>
            <a:r>
              <a:rPr sz="3200" dirty="0">
                <a:solidFill>
                  <a:srgbClr val="FF0000"/>
                </a:solidFill>
                <a:latin typeface="Constantia"/>
                <a:cs typeface="Constantia"/>
              </a:rPr>
              <a:t>&amp; </a:t>
            </a:r>
            <a:r>
              <a:rPr sz="3200" spc="-20" dirty="0">
                <a:solidFill>
                  <a:srgbClr val="FF0000"/>
                </a:solidFill>
                <a:latin typeface="Constantia"/>
                <a:cs typeface="Constantia"/>
              </a:rPr>
              <a:t>Future </a:t>
            </a:r>
            <a:r>
              <a:rPr sz="3200" spc="-5" dirty="0">
                <a:solidFill>
                  <a:srgbClr val="FF0000"/>
                </a:solidFill>
                <a:latin typeface="Constantia"/>
                <a:cs typeface="Constantia"/>
              </a:rPr>
              <a:t>Prospect </a:t>
            </a:r>
            <a:r>
              <a:rPr sz="3200" dirty="0">
                <a:solidFill>
                  <a:srgbClr val="FF0000"/>
                </a:solidFill>
                <a:latin typeface="Constantia"/>
                <a:cs typeface="Constantia"/>
              </a:rPr>
              <a:t>of</a:t>
            </a:r>
            <a:r>
              <a:rPr sz="3200" spc="-290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Constantia"/>
                <a:cs typeface="Constantia"/>
              </a:rPr>
              <a:t>IoT</a:t>
            </a:r>
            <a:endParaRPr sz="3200">
              <a:latin typeface="Constantia"/>
              <a:cs typeface="Constant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871" y="1357884"/>
            <a:ext cx="8061599" cy="4500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9403" y="6125057"/>
            <a:ext cx="7216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0000FF"/>
                </a:solidFill>
                <a:latin typeface="Constantia"/>
                <a:cs typeface="Constantia"/>
              </a:rPr>
              <a:t>“Change </a:t>
            </a:r>
            <a:r>
              <a:rPr sz="2400" b="1" i="1" dirty="0">
                <a:solidFill>
                  <a:srgbClr val="0000FF"/>
                </a:solidFill>
                <a:latin typeface="Constantia"/>
                <a:cs typeface="Constantia"/>
              </a:rPr>
              <a:t>is </a:t>
            </a:r>
            <a:r>
              <a:rPr sz="2400" b="1" i="1" spc="-15" dirty="0">
                <a:solidFill>
                  <a:srgbClr val="0000FF"/>
                </a:solidFill>
                <a:latin typeface="Constantia"/>
                <a:cs typeface="Constantia"/>
              </a:rPr>
              <a:t>the </a:t>
            </a:r>
            <a:r>
              <a:rPr sz="2400" b="1" i="1" spc="-5" dirty="0">
                <a:solidFill>
                  <a:srgbClr val="0000FF"/>
                </a:solidFill>
                <a:latin typeface="Constantia"/>
                <a:cs typeface="Constantia"/>
              </a:rPr>
              <a:t>only </a:t>
            </a:r>
            <a:r>
              <a:rPr sz="2400" b="1" i="1" spc="-10" dirty="0">
                <a:solidFill>
                  <a:srgbClr val="0000FF"/>
                </a:solidFill>
                <a:latin typeface="Constantia"/>
                <a:cs typeface="Constantia"/>
              </a:rPr>
              <a:t>thing </a:t>
            </a:r>
            <a:r>
              <a:rPr sz="2400" b="1" i="1" spc="-5" dirty="0">
                <a:solidFill>
                  <a:srgbClr val="0000FF"/>
                </a:solidFill>
                <a:latin typeface="Constantia"/>
                <a:cs typeface="Constantia"/>
              </a:rPr>
              <a:t>permanent </a:t>
            </a:r>
            <a:r>
              <a:rPr sz="2400" b="1" i="1" dirty="0">
                <a:solidFill>
                  <a:srgbClr val="0000FF"/>
                </a:solidFill>
                <a:latin typeface="Constantia"/>
                <a:cs typeface="Constantia"/>
              </a:rPr>
              <a:t>in </a:t>
            </a:r>
            <a:r>
              <a:rPr sz="2400" b="1" i="1" spc="-15" dirty="0">
                <a:solidFill>
                  <a:srgbClr val="0000FF"/>
                </a:solidFill>
                <a:latin typeface="Constantia"/>
                <a:cs typeface="Constantia"/>
              </a:rPr>
              <a:t>this</a:t>
            </a:r>
            <a:r>
              <a:rPr sz="2400" b="1" i="1" dirty="0">
                <a:solidFill>
                  <a:srgbClr val="0000FF"/>
                </a:solidFill>
                <a:latin typeface="Constantia"/>
                <a:cs typeface="Constantia"/>
              </a:rPr>
              <a:t> </a:t>
            </a:r>
            <a:r>
              <a:rPr sz="2400" b="1" i="1" spc="-20" dirty="0">
                <a:solidFill>
                  <a:srgbClr val="0000FF"/>
                </a:solidFill>
                <a:latin typeface="Constantia"/>
                <a:cs typeface="Constantia"/>
              </a:rPr>
              <a:t>world”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747" y="552958"/>
            <a:ext cx="7101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15" dirty="0">
                <a:solidFill>
                  <a:srgbClr val="6F2F9F"/>
                </a:solidFill>
              </a:rPr>
              <a:t>TECHNOLOGICAL </a:t>
            </a:r>
            <a:r>
              <a:rPr sz="3600" u="heavy" spc="-5" dirty="0">
                <a:solidFill>
                  <a:srgbClr val="6F2F9F"/>
                </a:solidFill>
              </a:rPr>
              <a:t>CHALLENGES </a:t>
            </a:r>
            <a:r>
              <a:rPr sz="3600" u="heavy" dirty="0">
                <a:solidFill>
                  <a:srgbClr val="6F2F9F"/>
                </a:solidFill>
              </a:rPr>
              <a:t>OF</a:t>
            </a:r>
            <a:r>
              <a:rPr sz="3600" u="heavy" spc="-25" dirty="0">
                <a:solidFill>
                  <a:srgbClr val="6F2F9F"/>
                </a:solidFill>
              </a:rPr>
              <a:t> </a:t>
            </a:r>
            <a:r>
              <a:rPr sz="3600" u="heavy" dirty="0">
                <a:solidFill>
                  <a:srgbClr val="6F2F9F"/>
                </a:solidFill>
              </a:rPr>
              <a:t>IoT</a:t>
            </a:r>
            <a:endParaRPr sz="3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7288" y="1219301"/>
            <a:ext cx="7874634" cy="52571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720"/>
              </a:spcBef>
            </a:pP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present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IoT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faced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many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challenges,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such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as: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Scalability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25" dirty="0">
                <a:latin typeface="Constantia"/>
                <a:cs typeface="Constantia"/>
              </a:rPr>
              <a:t>Technological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Standardization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Inter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operability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5" dirty="0">
                <a:latin typeface="Constantia"/>
                <a:cs typeface="Constantia"/>
              </a:rPr>
              <a:t>Discovery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Software</a:t>
            </a:r>
            <a:r>
              <a:rPr sz="2600" spc="-1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complexity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Data volumes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2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interpretation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40" dirty="0">
                <a:latin typeface="Constantia"/>
                <a:cs typeface="Constantia"/>
              </a:rPr>
              <a:t>Power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Supply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Interaction </a:t>
            </a:r>
            <a:r>
              <a:rPr sz="2600" dirty="0">
                <a:latin typeface="Constantia"/>
                <a:cs typeface="Constantia"/>
              </a:rPr>
              <a:t>and short </a:t>
            </a:r>
            <a:r>
              <a:rPr sz="2600" spc="-25" dirty="0">
                <a:latin typeface="Constantia"/>
                <a:cs typeface="Constantia"/>
              </a:rPr>
              <a:t>range</a:t>
            </a:r>
            <a:r>
              <a:rPr sz="2600" spc="-4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communication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Wireless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communication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25" dirty="0">
                <a:latin typeface="Constantia"/>
                <a:cs typeface="Constantia"/>
              </a:rPr>
              <a:t>Fault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tolerance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1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17752" y="552958"/>
            <a:ext cx="6565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5" dirty="0">
                <a:solidFill>
                  <a:srgbClr val="FF0000"/>
                </a:solidFill>
              </a:rPr>
              <a:t>Criticisms </a:t>
            </a:r>
            <a:r>
              <a:rPr sz="3600" u="heavy" dirty="0">
                <a:solidFill>
                  <a:srgbClr val="FF0000"/>
                </a:solidFill>
              </a:rPr>
              <a:t>and </a:t>
            </a:r>
            <a:r>
              <a:rPr sz="3600" u="heavy" spc="-20" dirty="0">
                <a:solidFill>
                  <a:srgbClr val="FF0000"/>
                </a:solidFill>
              </a:rPr>
              <a:t>Controversies </a:t>
            </a:r>
            <a:r>
              <a:rPr sz="3600" u="heavy" dirty="0">
                <a:solidFill>
                  <a:srgbClr val="FF0000"/>
                </a:solidFill>
              </a:rPr>
              <a:t>of</a:t>
            </a:r>
            <a:r>
              <a:rPr sz="3600" u="heavy" spc="15" dirty="0">
                <a:solidFill>
                  <a:srgbClr val="FF0000"/>
                </a:solidFill>
              </a:rPr>
              <a:t> </a:t>
            </a:r>
            <a:r>
              <a:rPr sz="3600" u="heavy" dirty="0">
                <a:solidFill>
                  <a:srgbClr val="FF0000"/>
                </a:solidFill>
              </a:rPr>
              <a:t>IoT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07288" y="1258316"/>
            <a:ext cx="8081009" cy="50596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87020" marR="5080" indent="640080" algn="just">
              <a:lnSpc>
                <a:spcPts val="2810"/>
              </a:lnSpc>
              <a:spcBef>
                <a:spcPts val="455"/>
              </a:spcBef>
            </a:pPr>
            <a:r>
              <a:rPr sz="2600" spc="-5" dirty="0">
                <a:latin typeface="Constantia"/>
                <a:cs typeface="Constantia"/>
              </a:rPr>
              <a:t>Scholars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social observers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pessimists </a:t>
            </a:r>
            <a:r>
              <a:rPr sz="2600" spc="-40" dirty="0">
                <a:latin typeface="Constantia"/>
                <a:cs typeface="Constantia"/>
              </a:rPr>
              <a:t>have  </a:t>
            </a:r>
            <a:r>
              <a:rPr sz="2600" spc="-5" dirty="0">
                <a:latin typeface="Constantia"/>
                <a:cs typeface="Constantia"/>
              </a:rPr>
              <a:t>doubts </a:t>
            </a:r>
            <a:r>
              <a:rPr sz="2600" spc="-10" dirty="0">
                <a:latin typeface="Constantia"/>
                <a:cs typeface="Constantia"/>
              </a:rPr>
              <a:t>about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0" dirty="0">
                <a:latin typeface="Constantia"/>
                <a:cs typeface="Constantia"/>
              </a:rPr>
              <a:t>promises </a:t>
            </a:r>
            <a:r>
              <a:rPr sz="2600" spc="-5" dirty="0">
                <a:latin typeface="Constantia"/>
                <a:cs typeface="Constantia"/>
              </a:rPr>
              <a:t>of the </a:t>
            </a:r>
            <a:r>
              <a:rPr sz="2600" spc="-10" dirty="0">
                <a:latin typeface="Constantia"/>
                <a:cs typeface="Constantia"/>
              </a:rPr>
              <a:t>ubiquitous  computing revolution, </a:t>
            </a:r>
            <a:r>
              <a:rPr sz="2600" spc="-5" dirty="0">
                <a:latin typeface="Constantia"/>
                <a:cs typeface="Constantia"/>
              </a:rPr>
              <a:t>in the </a:t>
            </a:r>
            <a:r>
              <a:rPr sz="2600" spc="-10" dirty="0">
                <a:latin typeface="Constantia"/>
                <a:cs typeface="Constantia"/>
              </a:rPr>
              <a:t>areas</a:t>
            </a:r>
            <a:r>
              <a:rPr sz="2600" spc="-409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as:</a:t>
            </a:r>
            <a:endParaRPr sz="2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Privacy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0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5" dirty="0">
                <a:latin typeface="Constantia"/>
                <a:cs typeface="Constantia"/>
              </a:rPr>
              <a:t>Security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0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5" dirty="0">
                <a:latin typeface="Constantia"/>
                <a:cs typeface="Constantia"/>
              </a:rPr>
              <a:t>Autonomy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17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Control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Social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control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5" dirty="0">
                <a:latin typeface="Constantia"/>
                <a:cs typeface="Constantia"/>
              </a:rPr>
              <a:t>Political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manipulation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dirty="0">
                <a:latin typeface="Constantia"/>
                <a:cs typeface="Constantia"/>
              </a:rPr>
              <a:t>Design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-10" dirty="0">
                <a:latin typeface="Constantia"/>
                <a:cs typeface="Constantia"/>
              </a:rPr>
              <a:t>Environmental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impact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000FF"/>
              </a:buClr>
              <a:buSzPct val="94230"/>
              <a:buFont typeface="Wingdings"/>
              <a:buChar char=""/>
              <a:tabLst>
                <a:tab pos="287020" algn="l"/>
                <a:tab pos="287655" algn="l"/>
              </a:tabLst>
            </a:pPr>
            <a:r>
              <a:rPr sz="2600" spc="10" dirty="0">
                <a:latin typeface="Constantia"/>
                <a:cs typeface="Constantia"/>
              </a:rPr>
              <a:t>Influences </a:t>
            </a:r>
            <a:r>
              <a:rPr sz="2600" dirty="0">
                <a:latin typeface="Constantia"/>
                <a:cs typeface="Constantia"/>
              </a:rPr>
              <a:t>human </a:t>
            </a:r>
            <a:r>
              <a:rPr sz="2600" spc="-15" dirty="0">
                <a:latin typeface="Constantia"/>
                <a:cs typeface="Constantia"/>
              </a:rPr>
              <a:t>moral </a:t>
            </a:r>
            <a:r>
              <a:rPr sz="2600" spc="-5" dirty="0">
                <a:latin typeface="Constantia"/>
                <a:cs typeface="Constantia"/>
              </a:rPr>
              <a:t>decision</a:t>
            </a:r>
            <a:r>
              <a:rPr sz="2600" spc="-2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making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828" y="0"/>
            <a:ext cx="9145590" cy="6297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9360" y="3122422"/>
            <a:ext cx="25495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FF00FF"/>
                </a:solidFill>
                <a:latin typeface="Calibri"/>
                <a:cs typeface="Calibri"/>
              </a:rPr>
              <a:t>THANK</a:t>
            </a:r>
            <a:r>
              <a:rPr sz="4000" b="1" spc="-70" dirty="0">
                <a:solidFill>
                  <a:srgbClr val="FF00FF"/>
                </a:solidFill>
                <a:latin typeface="Calibri"/>
                <a:cs typeface="Calibri"/>
              </a:rPr>
              <a:t> </a:t>
            </a:r>
            <a:r>
              <a:rPr sz="4000" b="1" spc="-60" dirty="0">
                <a:solidFill>
                  <a:srgbClr val="FF00FF"/>
                </a:solidFill>
                <a:latin typeface="Calibri"/>
                <a:cs typeface="Calibri"/>
              </a:rPr>
              <a:t>YOU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5"/>
              </a:lnSpc>
            </a:pPr>
            <a:fld id="{81D60167-4931-47E6-BA6A-407CBD079E47}" type="slidenum">
              <a:rPr dirty="0"/>
              <a:pPr marL="25400">
                <a:lnSpc>
                  <a:spcPts val="1245"/>
                </a:lnSpc>
              </a:pPr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9690" y="498805"/>
            <a:ext cx="2633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6F2F9F"/>
                </a:solidFill>
              </a:rPr>
              <a:t>What </a:t>
            </a:r>
            <a:r>
              <a:rPr spc="-5" dirty="0">
                <a:solidFill>
                  <a:srgbClr val="6F2F9F"/>
                </a:solidFill>
              </a:rPr>
              <a:t>is</a:t>
            </a:r>
            <a:r>
              <a:rPr spc="-5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IoT?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3</a:t>
            </a:fld>
            <a:endParaRPr sz="1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3766" y="2108707"/>
            <a:ext cx="691832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2205" algn="l"/>
                <a:tab pos="4373245" algn="l"/>
                <a:tab pos="6624320" algn="l"/>
              </a:tabLst>
            </a:pP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0" dirty="0">
                <a:latin typeface="Constantia"/>
                <a:cs typeface="Constantia"/>
              </a:rPr>
              <a:t>h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3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In</a:t>
            </a:r>
            <a:r>
              <a:rPr sz="2600" spc="-35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erne</a:t>
            </a:r>
            <a:r>
              <a:rPr sz="2600" dirty="0">
                <a:latin typeface="Constantia"/>
                <a:cs typeface="Constantia"/>
              </a:rPr>
              <a:t>t</a:t>
            </a:r>
            <a:r>
              <a:rPr sz="2600" spc="3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f	</a:t>
            </a:r>
            <a:r>
              <a:rPr sz="2600" spc="-5" dirty="0">
                <a:latin typeface="Constantia"/>
                <a:cs typeface="Constantia"/>
              </a:rPr>
              <a:t>Thing</a:t>
            </a:r>
            <a:r>
              <a:rPr sz="2600" dirty="0">
                <a:latin typeface="Constantia"/>
                <a:cs typeface="Constantia"/>
              </a:rPr>
              <a:t>s </a:t>
            </a:r>
            <a:r>
              <a:rPr sz="2600" spc="-31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(</a:t>
            </a:r>
            <a:r>
              <a:rPr sz="2600" spc="-6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)	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s </a:t>
            </a:r>
            <a:r>
              <a:rPr sz="2600" spc="-3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dirty="0">
                <a:latin typeface="Constantia"/>
                <a:cs typeface="Constantia"/>
              </a:rPr>
              <a:t>e </a:t>
            </a:r>
            <a:r>
              <a:rPr sz="2600" spc="-3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net</a:t>
            </a:r>
            <a:r>
              <a:rPr sz="2600" spc="-70" dirty="0">
                <a:latin typeface="Constantia"/>
                <a:cs typeface="Constantia"/>
              </a:rPr>
              <a:t>w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k	</a:t>
            </a:r>
            <a:r>
              <a:rPr sz="2600" spc="-5" dirty="0">
                <a:latin typeface="Constantia"/>
                <a:cs typeface="Constantia"/>
              </a:rPr>
              <a:t>of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2703322"/>
            <a:ext cx="330581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6070" algn="l"/>
                <a:tab pos="2987675" algn="l"/>
              </a:tabLst>
            </a:pPr>
            <a:r>
              <a:rPr sz="2600" dirty="0">
                <a:latin typeface="Constantia"/>
                <a:cs typeface="Constantia"/>
              </a:rPr>
              <a:t>p</a:t>
            </a:r>
            <a:r>
              <a:rPr sz="2600" spc="-45" dirty="0">
                <a:latin typeface="Constantia"/>
                <a:cs typeface="Constantia"/>
              </a:rPr>
              <a:t>h</a:t>
            </a:r>
            <a:r>
              <a:rPr sz="2600" spc="-30" dirty="0">
                <a:latin typeface="Constantia"/>
                <a:cs typeface="Constantia"/>
              </a:rPr>
              <a:t>y</a:t>
            </a:r>
            <a:r>
              <a:rPr sz="2600" dirty="0">
                <a:latin typeface="Constantia"/>
                <a:cs typeface="Constantia"/>
              </a:rPr>
              <a:t>sical	obje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s	</a:t>
            </a:r>
            <a:r>
              <a:rPr sz="2600" spc="-5" dirty="0">
                <a:latin typeface="Constantia"/>
                <a:cs typeface="Constantia"/>
              </a:rPr>
              <a:t>or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3297682"/>
            <a:ext cx="344868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3125" algn="l"/>
              </a:tabLst>
            </a:pPr>
            <a:r>
              <a:rPr sz="2600" spc="-5" dirty="0">
                <a:latin typeface="Constantia"/>
                <a:cs typeface="Constantia"/>
              </a:rPr>
              <a:t>elect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n</a:t>
            </a:r>
            <a:r>
              <a:rPr sz="2600" spc="-5" dirty="0">
                <a:latin typeface="Constantia"/>
                <a:cs typeface="Constantia"/>
              </a:rPr>
              <a:t>i</a:t>
            </a:r>
            <a:r>
              <a:rPr sz="2600" spc="-20" dirty="0">
                <a:latin typeface="Constantia"/>
                <a:cs typeface="Constantia"/>
              </a:rPr>
              <a:t>c</a:t>
            </a:r>
            <a:r>
              <a:rPr sz="2600" spc="-3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,	s</a:t>
            </a:r>
            <a:r>
              <a:rPr sz="2600" spc="-10" dirty="0">
                <a:latin typeface="Constantia"/>
                <a:cs typeface="Constantia"/>
              </a:rPr>
              <a:t>o</a:t>
            </a:r>
            <a:r>
              <a:rPr sz="2600" spc="-15" dirty="0">
                <a:latin typeface="Constantia"/>
                <a:cs typeface="Constantia"/>
              </a:rPr>
              <a:t>f</a:t>
            </a:r>
            <a:r>
              <a:rPr sz="2600" spc="-5" dirty="0">
                <a:latin typeface="Constantia"/>
                <a:cs typeface="Constantia"/>
              </a:rPr>
              <a:t>t</a:t>
            </a:r>
            <a:r>
              <a:rPr sz="2600" spc="-15" dirty="0">
                <a:latin typeface="Constantia"/>
                <a:cs typeface="Constantia"/>
              </a:rPr>
              <a:t>wa</a:t>
            </a:r>
            <a:r>
              <a:rPr sz="2600" spc="-3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e,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6783" y="2505811"/>
            <a:ext cx="412750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marR="5080" indent="-245745">
              <a:lnSpc>
                <a:spcPct val="150000"/>
              </a:lnSpc>
              <a:spcBef>
                <a:spcPts val="100"/>
              </a:spcBef>
              <a:tabLst>
                <a:tab pos="1553210" algn="l"/>
                <a:tab pos="1896110" algn="l"/>
                <a:tab pos="2933065" algn="l"/>
                <a:tab pos="3470910" algn="l"/>
              </a:tabLst>
            </a:pPr>
            <a:r>
              <a:rPr sz="2600" spc="-5" dirty="0">
                <a:latin typeface="Constantia"/>
                <a:cs typeface="Constantia"/>
              </a:rPr>
              <a:t>"things</a:t>
            </a:r>
            <a:r>
              <a:rPr sz="2600" dirty="0">
                <a:latin typeface="Constantia"/>
                <a:cs typeface="Constantia"/>
              </a:rPr>
              <a:t>"	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5" dirty="0">
                <a:latin typeface="Constantia"/>
                <a:cs typeface="Constantia"/>
              </a:rPr>
              <a:t>m</a:t>
            </a:r>
            <a:r>
              <a:rPr sz="2600" spc="-5" dirty="0">
                <a:latin typeface="Constantia"/>
                <a:cs typeface="Constantia"/>
              </a:rPr>
              <a:t>bedde</a:t>
            </a:r>
            <a:r>
              <a:rPr sz="2600" dirty="0">
                <a:latin typeface="Constantia"/>
                <a:cs typeface="Constantia"/>
              </a:rPr>
              <a:t>d	wi</a:t>
            </a:r>
            <a:r>
              <a:rPr sz="2600" spc="-1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h  sen</a:t>
            </a:r>
            <a:r>
              <a:rPr sz="2600" spc="-15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or</a:t>
            </a:r>
            <a:r>
              <a:rPr sz="2600" spc="-30" dirty="0">
                <a:latin typeface="Constantia"/>
                <a:cs typeface="Constantia"/>
              </a:rPr>
              <a:t>s</a:t>
            </a:r>
            <a:r>
              <a:rPr sz="2600" dirty="0">
                <a:latin typeface="Constantia"/>
                <a:cs typeface="Constantia"/>
              </a:rPr>
              <a:t>,		and	</a:t>
            </a:r>
            <a:r>
              <a:rPr sz="2600" spc="-5" dirty="0">
                <a:latin typeface="Constantia"/>
                <a:cs typeface="Constantia"/>
              </a:rPr>
              <a:t>net</a:t>
            </a:r>
            <a:r>
              <a:rPr sz="2600" spc="-70" dirty="0">
                <a:latin typeface="Constantia"/>
                <a:cs typeface="Constantia"/>
              </a:rPr>
              <a:t>w</a:t>
            </a:r>
            <a:r>
              <a:rPr sz="2600" dirty="0">
                <a:latin typeface="Constantia"/>
                <a:cs typeface="Constantia"/>
              </a:rPr>
              <a:t>o</a:t>
            </a:r>
            <a:r>
              <a:rPr sz="2600" spc="-45" dirty="0">
                <a:latin typeface="Constantia"/>
                <a:cs typeface="Constantia"/>
              </a:rPr>
              <a:t>r</a:t>
            </a:r>
            <a:r>
              <a:rPr sz="2600" dirty="0">
                <a:latin typeface="Constantia"/>
                <a:cs typeface="Constantia"/>
              </a:rPr>
              <a:t>k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59" y="3693724"/>
            <a:ext cx="7806690" cy="121539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  <a:tabLst>
                <a:tab pos="1998345" algn="l"/>
                <a:tab pos="3039745" algn="l"/>
                <a:tab pos="4289425" algn="l"/>
                <a:tab pos="5219065" algn="l"/>
                <a:tab pos="6398895" algn="l"/>
                <a:tab pos="6858000" algn="l"/>
              </a:tabLst>
            </a:pPr>
            <a:r>
              <a:rPr sz="2600" spc="-30" dirty="0">
                <a:latin typeface="Constantia"/>
                <a:cs typeface="Constantia"/>
              </a:rPr>
              <a:t>connectivity,	</a:t>
            </a:r>
            <a:r>
              <a:rPr sz="2600" spc="-5" dirty="0">
                <a:latin typeface="Constantia"/>
                <a:cs typeface="Constantia"/>
              </a:rPr>
              <a:t>which	enables	these	objects	</a:t>
            </a:r>
            <a:r>
              <a:rPr sz="2600" spc="-20" dirty="0">
                <a:latin typeface="Constantia"/>
                <a:cs typeface="Constantia"/>
              </a:rPr>
              <a:t>to	</a:t>
            </a:r>
            <a:r>
              <a:rPr sz="2600" spc="-15" dirty="0">
                <a:latin typeface="Constantia"/>
                <a:cs typeface="Constantia"/>
              </a:rPr>
              <a:t>collect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exchange</a:t>
            </a:r>
            <a:r>
              <a:rPr sz="2600" spc="-1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data.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4824" y="766927"/>
            <a:ext cx="8013700" cy="897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2080">
              <a:lnSpc>
                <a:spcPct val="110000"/>
              </a:lnSpc>
              <a:spcBef>
                <a:spcPts val="100"/>
              </a:spcBef>
              <a:tabLst>
                <a:tab pos="539750" algn="l"/>
                <a:tab pos="1876425" algn="l"/>
                <a:tab pos="2333625" algn="l"/>
                <a:tab pos="2969260" algn="l"/>
                <a:tab pos="4199255" algn="l"/>
                <a:tab pos="4664075" algn="l"/>
                <a:tab pos="5300980" algn="l"/>
                <a:tab pos="6638290" algn="l"/>
                <a:tab pos="7103109" algn="l"/>
              </a:tabLst>
            </a:pPr>
            <a:r>
              <a:rPr sz="2600" b="0" dirty="0">
                <a:latin typeface="Constantia"/>
                <a:cs typeface="Constantia"/>
              </a:rPr>
              <a:t>A	“</a:t>
            </a:r>
            <a:r>
              <a:rPr sz="2600" spc="-5" dirty="0">
                <a:latin typeface="Constantia"/>
                <a:cs typeface="Constantia"/>
              </a:rPr>
              <a:t>Th</a:t>
            </a:r>
            <a:r>
              <a:rPr sz="2600" spc="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ng</a:t>
            </a:r>
            <a:r>
              <a:rPr sz="2600" b="0" dirty="0">
                <a:latin typeface="Constantia"/>
                <a:cs typeface="Constantia"/>
              </a:rPr>
              <a:t>”	</a:t>
            </a:r>
            <a:r>
              <a:rPr sz="2600" b="0" spc="-10" dirty="0">
                <a:latin typeface="Constantia"/>
                <a:cs typeface="Constantia"/>
              </a:rPr>
              <a:t>i</a:t>
            </a:r>
            <a:r>
              <a:rPr sz="2600" b="0" dirty="0">
                <a:latin typeface="Constantia"/>
                <a:cs typeface="Constantia"/>
              </a:rPr>
              <a:t>n	</a:t>
            </a:r>
            <a:r>
              <a:rPr sz="2600" b="0" spc="-5" dirty="0">
                <a:latin typeface="Constantia"/>
                <a:cs typeface="Constantia"/>
              </a:rPr>
              <a:t>th</a:t>
            </a:r>
            <a:r>
              <a:rPr sz="2600" b="0" dirty="0">
                <a:latin typeface="Constantia"/>
                <a:cs typeface="Constantia"/>
              </a:rPr>
              <a:t>e	</a:t>
            </a:r>
            <a:r>
              <a:rPr sz="2600" b="0" spc="-55" dirty="0">
                <a:latin typeface="Constantia"/>
                <a:cs typeface="Constantia"/>
              </a:rPr>
              <a:t>c</a:t>
            </a:r>
            <a:r>
              <a:rPr sz="2600" b="0" dirty="0">
                <a:latin typeface="Constantia"/>
                <a:cs typeface="Constantia"/>
              </a:rPr>
              <a:t>o</a:t>
            </a:r>
            <a:r>
              <a:rPr sz="2600" b="0" spc="-20" dirty="0">
                <a:latin typeface="Constantia"/>
                <a:cs typeface="Constantia"/>
              </a:rPr>
              <a:t>n</a:t>
            </a:r>
            <a:r>
              <a:rPr sz="2600" b="0" spc="-35" dirty="0">
                <a:latin typeface="Constantia"/>
                <a:cs typeface="Constantia"/>
              </a:rPr>
              <a:t>t</a:t>
            </a:r>
            <a:r>
              <a:rPr sz="2600" b="0" spc="-5" dirty="0">
                <a:latin typeface="Constantia"/>
                <a:cs typeface="Constantia"/>
              </a:rPr>
              <a:t>ex</a:t>
            </a:r>
            <a:r>
              <a:rPr sz="2600" b="0" dirty="0">
                <a:latin typeface="Constantia"/>
                <a:cs typeface="Constantia"/>
              </a:rPr>
              <a:t>t	</a:t>
            </a:r>
            <a:r>
              <a:rPr sz="2600" b="0" spc="-5" dirty="0">
                <a:latin typeface="Constantia"/>
                <a:cs typeface="Constantia"/>
              </a:rPr>
              <a:t>o</a:t>
            </a:r>
            <a:r>
              <a:rPr sz="2600" b="0" dirty="0">
                <a:latin typeface="Constantia"/>
                <a:cs typeface="Constantia"/>
              </a:rPr>
              <a:t>f	</a:t>
            </a:r>
            <a:r>
              <a:rPr sz="2600" b="0" spc="-5" dirty="0">
                <a:latin typeface="Constantia"/>
                <a:cs typeface="Constantia"/>
              </a:rPr>
              <a:t>th</a:t>
            </a:r>
            <a:r>
              <a:rPr sz="2600" b="0" dirty="0">
                <a:latin typeface="Constantia"/>
                <a:cs typeface="Constantia"/>
              </a:rPr>
              <a:t>e	I</a:t>
            </a:r>
            <a:r>
              <a:rPr sz="2600" b="0" spc="-15" dirty="0">
                <a:latin typeface="Constantia"/>
                <a:cs typeface="Constantia"/>
              </a:rPr>
              <a:t>n</a:t>
            </a:r>
            <a:r>
              <a:rPr sz="2600" b="0" spc="-45" dirty="0">
                <a:latin typeface="Constantia"/>
                <a:cs typeface="Constantia"/>
              </a:rPr>
              <a:t>t</a:t>
            </a:r>
            <a:r>
              <a:rPr sz="2600" b="0" spc="-5" dirty="0">
                <a:latin typeface="Constantia"/>
                <a:cs typeface="Constantia"/>
              </a:rPr>
              <a:t>erne</a:t>
            </a:r>
            <a:r>
              <a:rPr sz="2600" b="0" dirty="0">
                <a:latin typeface="Constantia"/>
                <a:cs typeface="Constantia"/>
              </a:rPr>
              <a:t>t	</a:t>
            </a:r>
            <a:r>
              <a:rPr sz="2600" b="0" spc="-5" dirty="0">
                <a:latin typeface="Constantia"/>
                <a:cs typeface="Constantia"/>
              </a:rPr>
              <a:t>o</a:t>
            </a:r>
            <a:r>
              <a:rPr sz="2600" b="0" dirty="0">
                <a:latin typeface="Constantia"/>
                <a:cs typeface="Constantia"/>
              </a:rPr>
              <a:t>f	</a:t>
            </a:r>
            <a:r>
              <a:rPr sz="2600" b="0" spc="-5" dirty="0">
                <a:latin typeface="Constantia"/>
                <a:cs typeface="Constantia"/>
              </a:rPr>
              <a:t>th</a:t>
            </a:r>
            <a:r>
              <a:rPr sz="2600" b="0" spc="-15" dirty="0">
                <a:latin typeface="Constantia"/>
                <a:cs typeface="Constantia"/>
              </a:rPr>
              <a:t>i</a:t>
            </a:r>
            <a:r>
              <a:rPr sz="2600" b="0" spc="-5" dirty="0">
                <a:latin typeface="Constantia"/>
                <a:cs typeface="Constantia"/>
              </a:rPr>
              <a:t>ngs  </a:t>
            </a:r>
            <a:r>
              <a:rPr sz="2600" b="0" spc="-15" dirty="0">
                <a:latin typeface="Constantia"/>
                <a:cs typeface="Constantia"/>
              </a:rPr>
              <a:t>(</a:t>
            </a:r>
            <a:r>
              <a:rPr sz="2600" b="0" u="heavy" spc="-15" dirty="0">
                <a:latin typeface="Constantia"/>
                <a:cs typeface="Constantia"/>
              </a:rPr>
              <a:t>IoT</a:t>
            </a:r>
            <a:r>
              <a:rPr sz="2600" b="0" spc="-15" dirty="0">
                <a:latin typeface="Constantia"/>
                <a:cs typeface="Constantia"/>
              </a:rPr>
              <a:t>), </a:t>
            </a:r>
            <a:r>
              <a:rPr sz="2600" b="0" spc="-5" dirty="0">
                <a:latin typeface="Constantia"/>
                <a:cs typeface="Constantia"/>
              </a:rPr>
              <a:t>is </a:t>
            </a:r>
            <a:r>
              <a:rPr sz="2600" b="0" spc="-10" dirty="0">
                <a:latin typeface="Constantia"/>
                <a:cs typeface="Constantia"/>
              </a:rPr>
              <a:t>an </a:t>
            </a:r>
            <a:r>
              <a:rPr sz="2600" b="0" spc="-5" dirty="0">
                <a:latin typeface="Constantia"/>
                <a:cs typeface="Constantia"/>
              </a:rPr>
              <a:t>entity or </a:t>
            </a:r>
            <a:r>
              <a:rPr sz="2600" b="0" spc="-10" dirty="0">
                <a:latin typeface="Constantia"/>
                <a:cs typeface="Constantia"/>
              </a:rPr>
              <a:t>physical</a:t>
            </a:r>
            <a:r>
              <a:rPr sz="2600" b="0" spc="-114" dirty="0">
                <a:latin typeface="Constantia"/>
                <a:cs typeface="Constantia"/>
              </a:rPr>
              <a:t> </a:t>
            </a:r>
            <a:r>
              <a:rPr sz="2600" b="0" dirty="0">
                <a:latin typeface="Constantia"/>
                <a:cs typeface="Constantia"/>
              </a:rPr>
              <a:t>object </a:t>
            </a:r>
            <a:r>
              <a:rPr sz="2600" b="0" spc="-5" dirty="0">
                <a:latin typeface="Constantia"/>
                <a:cs typeface="Constantia"/>
              </a:rPr>
              <a:t>that </a:t>
            </a:r>
            <a:r>
              <a:rPr sz="2600" b="0" dirty="0">
                <a:latin typeface="Constantia"/>
                <a:cs typeface="Constantia"/>
              </a:rPr>
              <a:t>has a </a:t>
            </a:r>
            <a:r>
              <a:rPr sz="2600" b="0" spc="-15" dirty="0">
                <a:latin typeface="Constantia"/>
                <a:cs typeface="Constantia"/>
              </a:rPr>
              <a:t>Unique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4</a:t>
            </a:fld>
            <a:endParaRPr sz="1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7945" y="1677365"/>
            <a:ext cx="142557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7760" algn="l"/>
              </a:tabLst>
            </a:pPr>
            <a:r>
              <a:rPr sz="2600" dirty="0">
                <a:latin typeface="Constantia"/>
                <a:cs typeface="Constantia"/>
              </a:rPr>
              <a:t>ab</a:t>
            </a:r>
            <a:r>
              <a:rPr sz="2600" spc="-10" dirty="0">
                <a:latin typeface="Constantia"/>
                <a:cs typeface="Constantia"/>
              </a:rPr>
              <a:t>i</a:t>
            </a:r>
            <a:r>
              <a:rPr sz="2600" dirty="0">
                <a:latin typeface="Constantia"/>
                <a:cs typeface="Constantia"/>
              </a:rPr>
              <a:t>li</a:t>
            </a:r>
            <a:r>
              <a:rPr sz="2600" spc="-15" dirty="0">
                <a:latin typeface="Constantia"/>
                <a:cs typeface="Constantia"/>
              </a:rPr>
              <a:t>t</a:t>
            </a:r>
            <a:r>
              <a:rPr sz="2600" dirty="0">
                <a:latin typeface="Constantia"/>
                <a:cs typeface="Constantia"/>
              </a:rPr>
              <a:t>y	</a:t>
            </a:r>
            <a:r>
              <a:rPr sz="2600" spc="-45" dirty="0">
                <a:latin typeface="Constantia"/>
                <a:cs typeface="Constantia"/>
              </a:rPr>
              <a:t>to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" y="1637994"/>
            <a:ext cx="6762115" cy="28219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415"/>
              </a:spcBef>
              <a:tabLst>
                <a:tab pos="1902460" algn="l"/>
                <a:tab pos="2475865" algn="l"/>
                <a:tab pos="4213225" algn="l"/>
                <a:tab pos="5415915" algn="l"/>
                <a:tab pos="6182360" algn="l"/>
              </a:tabLst>
            </a:pPr>
            <a:r>
              <a:rPr sz="2600" spc="-20" dirty="0">
                <a:latin typeface="Constantia"/>
                <a:cs typeface="Constantia"/>
              </a:rPr>
              <a:t>identifier,	</a:t>
            </a:r>
            <a:r>
              <a:rPr sz="2600" dirty="0">
                <a:latin typeface="Constantia"/>
                <a:cs typeface="Constantia"/>
              </a:rPr>
              <a:t>an	</a:t>
            </a:r>
            <a:r>
              <a:rPr sz="2600" spc="-5" dirty="0">
                <a:latin typeface="Constantia"/>
                <a:cs typeface="Constantia"/>
              </a:rPr>
              <a:t>embedded	</a:t>
            </a:r>
            <a:r>
              <a:rPr sz="2600" spc="-15" dirty="0">
                <a:latin typeface="Constantia"/>
                <a:cs typeface="Constantia"/>
              </a:rPr>
              <a:t>system	</a:t>
            </a:r>
            <a:r>
              <a:rPr sz="2600" dirty="0">
                <a:latin typeface="Constantia"/>
                <a:cs typeface="Constantia"/>
              </a:rPr>
              <a:t>and	</a:t>
            </a:r>
            <a:r>
              <a:rPr sz="2600" spc="-5" dirty="0">
                <a:latin typeface="Constantia"/>
                <a:cs typeface="Constantia"/>
              </a:rPr>
              <a:t>the</a:t>
            </a:r>
            <a:endParaRPr sz="26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310"/>
              </a:spcBef>
            </a:pPr>
            <a:r>
              <a:rPr sz="2600" spc="-10" dirty="0">
                <a:latin typeface="Constantia"/>
                <a:cs typeface="Constantia"/>
              </a:rPr>
              <a:t>transfer </a:t>
            </a:r>
            <a:r>
              <a:rPr sz="2600" spc="-5" dirty="0">
                <a:latin typeface="Constantia"/>
                <a:cs typeface="Constantia"/>
              </a:rPr>
              <a:t>data</a:t>
            </a:r>
            <a:r>
              <a:rPr sz="2600" spc="-4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over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15" dirty="0">
                <a:latin typeface="Constantia"/>
                <a:cs typeface="Constantia"/>
              </a:rPr>
              <a:t>network.</a:t>
            </a:r>
            <a:endParaRPr sz="2600">
              <a:latin typeface="Constantia"/>
              <a:cs typeface="Constantia"/>
            </a:endParaRPr>
          </a:p>
          <a:p>
            <a:pPr marL="534035" indent="-521334">
              <a:lnSpc>
                <a:spcPct val="100000"/>
              </a:lnSpc>
              <a:spcBef>
                <a:spcPts val="785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sz="2600" spc="-15" dirty="0">
                <a:latin typeface="Constantia"/>
                <a:cs typeface="Constantia"/>
              </a:rPr>
              <a:t>Heart </a:t>
            </a:r>
            <a:r>
              <a:rPr sz="2600" spc="-10" dirty="0">
                <a:latin typeface="Constantia"/>
                <a:cs typeface="Constantia"/>
              </a:rPr>
              <a:t>monitoring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implants</a:t>
            </a:r>
            <a:endParaRPr sz="2600">
              <a:latin typeface="Constantia"/>
              <a:cs typeface="Constantia"/>
            </a:endParaRPr>
          </a:p>
          <a:p>
            <a:pPr marL="534035" indent="-521334">
              <a:lnSpc>
                <a:spcPct val="100000"/>
              </a:lnSpc>
              <a:spcBef>
                <a:spcPts val="620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sz="2600" spc="-5" dirty="0">
                <a:latin typeface="Constantia"/>
                <a:cs typeface="Constantia"/>
              </a:rPr>
              <a:t>Biochip </a:t>
            </a:r>
            <a:r>
              <a:rPr sz="2600" spc="-10" dirty="0">
                <a:latin typeface="Constantia"/>
                <a:cs typeface="Constantia"/>
              </a:rPr>
              <a:t>transponders </a:t>
            </a:r>
            <a:r>
              <a:rPr sz="2600" dirty="0">
                <a:latin typeface="Constantia"/>
                <a:cs typeface="Constantia"/>
              </a:rPr>
              <a:t>on farm</a:t>
            </a:r>
            <a:r>
              <a:rPr sz="2600" spc="-4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animals</a:t>
            </a:r>
            <a:endParaRPr sz="2600">
              <a:latin typeface="Constantia"/>
              <a:cs typeface="Constantia"/>
            </a:endParaRPr>
          </a:p>
          <a:p>
            <a:pPr marL="529590" indent="-51689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28955" algn="l"/>
                <a:tab pos="530225" algn="l"/>
              </a:tabLst>
            </a:pPr>
            <a:r>
              <a:rPr sz="2600" spc="-10" dirty="0">
                <a:latin typeface="Constantia"/>
                <a:cs typeface="Constantia"/>
              </a:rPr>
              <a:t>Automobiles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built-in</a:t>
            </a:r>
            <a:r>
              <a:rPr sz="2600" spc="-3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sensors</a:t>
            </a:r>
            <a:endParaRPr sz="2600">
              <a:latin typeface="Constantia"/>
              <a:cs typeface="Constantia"/>
            </a:endParaRPr>
          </a:p>
          <a:p>
            <a:pPr marL="534035" indent="-521334">
              <a:lnSpc>
                <a:spcPct val="100000"/>
              </a:lnSpc>
              <a:spcBef>
                <a:spcPts val="620"/>
              </a:spcBef>
              <a:buClr>
                <a:srgbClr val="8BACAD"/>
              </a:buClr>
              <a:buSzPct val="94230"/>
              <a:buFont typeface="Arial"/>
              <a:buChar char="•"/>
              <a:tabLst>
                <a:tab pos="534035" algn="l"/>
                <a:tab pos="534670" algn="l"/>
              </a:tabLst>
            </a:pPr>
            <a:r>
              <a:rPr sz="2600" dirty="0">
                <a:latin typeface="Constantia"/>
                <a:cs typeface="Constantia"/>
              </a:rPr>
              <a:t>DNA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analysis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devices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&amp;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Other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Wearbles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etc.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824" y="4491837"/>
            <a:ext cx="8014970" cy="133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r>
              <a:rPr sz="2600" spc="-5" dirty="0">
                <a:latin typeface="Constantia"/>
                <a:cs typeface="Constantia"/>
              </a:rPr>
              <a:t>These </a:t>
            </a:r>
            <a:r>
              <a:rPr sz="2600" spc="-15" dirty="0">
                <a:latin typeface="Constantia"/>
                <a:cs typeface="Constantia"/>
              </a:rPr>
              <a:t>devices</a:t>
            </a:r>
            <a:r>
              <a:rPr sz="2600" spc="6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collect </a:t>
            </a:r>
            <a:r>
              <a:rPr sz="2600" spc="-5" dirty="0">
                <a:latin typeface="Constantia"/>
                <a:cs typeface="Constantia"/>
              </a:rPr>
              <a:t>useful data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the help of  various existing technologies </a:t>
            </a:r>
            <a:r>
              <a:rPr sz="2600" dirty="0">
                <a:latin typeface="Constantia"/>
                <a:cs typeface="Constantia"/>
              </a:rPr>
              <a:t>and </a:t>
            </a:r>
            <a:r>
              <a:rPr sz="2600" spc="-5" dirty="0">
                <a:latin typeface="Constantia"/>
                <a:cs typeface="Constantia"/>
              </a:rPr>
              <a:t>then </a:t>
            </a:r>
            <a:r>
              <a:rPr sz="2600" spc="-10" dirty="0">
                <a:latin typeface="Constantia"/>
                <a:cs typeface="Constantia"/>
              </a:rPr>
              <a:t>autonomously  </a:t>
            </a:r>
            <a:r>
              <a:rPr sz="2600" spc="30" dirty="0">
                <a:latin typeface="Constantia"/>
                <a:cs typeface="Constantia"/>
              </a:rPr>
              <a:t>flow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data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between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other</a:t>
            </a:r>
            <a:r>
              <a:rPr sz="2600" spc="-1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devices.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3266" y="1226007"/>
            <a:ext cx="110489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History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IoT</a:t>
            </a:r>
          </a:p>
        </p:txBody>
      </p:sp>
      <p:sp>
        <p:nvSpPr>
          <p:cNvPr id="4" name="object 4"/>
          <p:cNvSpPr/>
          <p:nvPr/>
        </p:nvSpPr>
        <p:spPr>
          <a:xfrm>
            <a:off x="630936" y="1629155"/>
            <a:ext cx="7685532" cy="4032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5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240" y="928116"/>
            <a:ext cx="8392668" cy="5591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6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6732" y="488950"/>
            <a:ext cx="34550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How </a:t>
            </a:r>
            <a:r>
              <a:rPr spc="-5" dirty="0"/>
              <a:t>IoT</a:t>
            </a:r>
            <a:r>
              <a:rPr spc="-80" dirty="0"/>
              <a:t> </a:t>
            </a:r>
            <a:r>
              <a:rPr spc="-35" dirty="0"/>
              <a:t>Works?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7</a:t>
            </a:fld>
            <a:endParaRPr sz="12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1913" y="1056868"/>
            <a:ext cx="7806055" cy="517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0" dirty="0">
                <a:latin typeface="Constantia"/>
                <a:cs typeface="Constantia"/>
              </a:rPr>
              <a:t>Internet </a:t>
            </a:r>
            <a:r>
              <a:rPr sz="2000" spc="-5" dirty="0">
                <a:latin typeface="Constantia"/>
                <a:cs typeface="Constantia"/>
              </a:rPr>
              <a:t>of Things </a:t>
            </a:r>
            <a:r>
              <a:rPr sz="2000" spc="-15" dirty="0">
                <a:latin typeface="Constantia"/>
                <a:cs typeface="Constantia"/>
              </a:rPr>
              <a:t>(IoT), </a:t>
            </a:r>
            <a:r>
              <a:rPr sz="2000" dirty="0">
                <a:latin typeface="Constantia"/>
                <a:cs typeface="Constantia"/>
              </a:rPr>
              <a:t>also </a:t>
            </a:r>
            <a:r>
              <a:rPr sz="2000" spc="-5" dirty="0">
                <a:latin typeface="Constantia"/>
                <a:cs typeface="Constantia"/>
              </a:rPr>
              <a:t>sometimes </a:t>
            </a:r>
            <a:r>
              <a:rPr sz="2000" spc="-10" dirty="0">
                <a:latin typeface="Constantia"/>
                <a:cs typeface="Constantia"/>
              </a:rPr>
              <a:t>referred </a:t>
            </a:r>
            <a:r>
              <a:rPr sz="2000" spc="-20" dirty="0">
                <a:latin typeface="Constantia"/>
                <a:cs typeface="Constantia"/>
              </a:rPr>
              <a:t>to </a:t>
            </a:r>
            <a:r>
              <a:rPr sz="2000" spc="-5" dirty="0">
                <a:latin typeface="Constantia"/>
                <a:cs typeface="Constantia"/>
              </a:rPr>
              <a:t>as the</a:t>
            </a:r>
            <a:r>
              <a:rPr sz="2000" spc="-1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Internet 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spc="-15" dirty="0">
                <a:latin typeface="Constantia"/>
                <a:cs typeface="Constantia"/>
              </a:rPr>
              <a:t>Everything (IoE), </a:t>
            </a:r>
            <a:r>
              <a:rPr sz="2000" spc="-10" dirty="0">
                <a:latin typeface="Constantia"/>
                <a:cs typeface="Constantia"/>
              </a:rPr>
              <a:t>consists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dirty="0">
                <a:latin typeface="Constantia"/>
                <a:cs typeface="Constantia"/>
              </a:rPr>
              <a:t>all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b="1" spc="-10" dirty="0">
                <a:latin typeface="Constantia"/>
                <a:cs typeface="Constantia"/>
              </a:rPr>
              <a:t>web-enabled devices </a:t>
            </a:r>
            <a:r>
              <a:rPr sz="2000" spc="-5" dirty="0">
                <a:latin typeface="Constantia"/>
                <a:cs typeface="Constantia"/>
              </a:rPr>
              <a:t>that  </a:t>
            </a:r>
            <a:r>
              <a:rPr sz="2000" spc="-10" dirty="0">
                <a:latin typeface="Constantia"/>
                <a:cs typeface="Constantia"/>
              </a:rPr>
              <a:t>collect, </a:t>
            </a:r>
            <a:r>
              <a:rPr sz="2000" spc="-5" dirty="0">
                <a:latin typeface="Constantia"/>
                <a:cs typeface="Constantia"/>
              </a:rPr>
              <a:t>send and act on data they </a:t>
            </a:r>
            <a:r>
              <a:rPr sz="2000" spc="-15" dirty="0">
                <a:latin typeface="Constantia"/>
                <a:cs typeface="Constantia"/>
              </a:rPr>
              <a:t>acquire from </a:t>
            </a:r>
            <a:r>
              <a:rPr sz="2000" spc="-5" dirty="0">
                <a:latin typeface="Constantia"/>
                <a:cs typeface="Constantia"/>
              </a:rPr>
              <a:t>their </a:t>
            </a:r>
            <a:r>
              <a:rPr sz="2000" spc="-10" dirty="0">
                <a:latin typeface="Constantia"/>
                <a:cs typeface="Constantia"/>
              </a:rPr>
              <a:t>surrounding  environments </a:t>
            </a:r>
            <a:r>
              <a:rPr sz="2000" spc="-5" dirty="0">
                <a:latin typeface="Constantia"/>
                <a:cs typeface="Constantia"/>
              </a:rPr>
              <a:t>using embedded sensors, </a:t>
            </a:r>
            <a:r>
              <a:rPr sz="2000" spc="-15" dirty="0">
                <a:latin typeface="Constantia"/>
                <a:cs typeface="Constantia"/>
              </a:rPr>
              <a:t>processors </a:t>
            </a:r>
            <a:r>
              <a:rPr sz="2000" spc="-5" dirty="0">
                <a:latin typeface="Constantia"/>
                <a:cs typeface="Constantia"/>
              </a:rPr>
              <a:t>and  communication </a:t>
            </a:r>
            <a:r>
              <a:rPr sz="2000" spc="-15" dirty="0">
                <a:latin typeface="Constantia"/>
                <a:cs typeface="Constantia"/>
              </a:rPr>
              <a:t>hardware. </a:t>
            </a:r>
            <a:r>
              <a:rPr sz="2000" spc="-5" dirty="0">
                <a:latin typeface="Constantia"/>
                <a:cs typeface="Constantia"/>
              </a:rPr>
              <a:t>These </a:t>
            </a:r>
            <a:r>
              <a:rPr sz="2000" spc="-15" dirty="0">
                <a:latin typeface="Constantia"/>
                <a:cs typeface="Constantia"/>
              </a:rPr>
              <a:t>devices, </a:t>
            </a:r>
            <a:r>
              <a:rPr sz="2000" spc="-10" dirty="0">
                <a:latin typeface="Constantia"/>
                <a:cs typeface="Constantia"/>
              </a:rPr>
              <a:t>often </a:t>
            </a:r>
            <a:r>
              <a:rPr sz="2000" spc="-5" dirty="0">
                <a:latin typeface="Constantia"/>
                <a:cs typeface="Constantia"/>
              </a:rPr>
              <a:t>called </a:t>
            </a:r>
            <a:r>
              <a:rPr sz="2000" spc="-10" dirty="0">
                <a:latin typeface="Constantia"/>
                <a:cs typeface="Constantia"/>
              </a:rPr>
              <a:t>"connected" </a:t>
            </a:r>
            <a:r>
              <a:rPr sz="2000" spc="-5" dirty="0">
                <a:latin typeface="Constantia"/>
                <a:cs typeface="Constantia"/>
              </a:rPr>
              <a:t>or  </a:t>
            </a:r>
            <a:r>
              <a:rPr sz="2000" dirty="0">
                <a:latin typeface="Constantia"/>
                <a:cs typeface="Constantia"/>
              </a:rPr>
              <a:t>"smart" </a:t>
            </a:r>
            <a:r>
              <a:rPr sz="2000" spc="-15" dirty="0">
                <a:latin typeface="Constantia"/>
                <a:cs typeface="Constantia"/>
              </a:rPr>
              <a:t>devices, </a:t>
            </a:r>
            <a:r>
              <a:rPr sz="2000" spc="-5" dirty="0">
                <a:latin typeface="Constantia"/>
                <a:cs typeface="Constantia"/>
              </a:rPr>
              <a:t>can sometimes talk </a:t>
            </a:r>
            <a:r>
              <a:rPr sz="2000" spc="-20" dirty="0">
                <a:latin typeface="Constantia"/>
                <a:cs typeface="Constantia"/>
              </a:rPr>
              <a:t>to </a:t>
            </a:r>
            <a:r>
              <a:rPr sz="2000" spc="-10" dirty="0">
                <a:latin typeface="Constantia"/>
                <a:cs typeface="Constantia"/>
              </a:rPr>
              <a:t>other related devices, </a:t>
            </a:r>
            <a:r>
              <a:rPr sz="2000" dirty="0">
                <a:latin typeface="Constantia"/>
                <a:cs typeface="Constantia"/>
              </a:rPr>
              <a:t>a </a:t>
            </a:r>
            <a:r>
              <a:rPr sz="2000" spc="-15" dirty="0">
                <a:latin typeface="Constantia"/>
                <a:cs typeface="Constantia"/>
              </a:rPr>
              <a:t>process  </a:t>
            </a:r>
            <a:r>
              <a:rPr sz="2000" spc="-5" dirty="0">
                <a:latin typeface="Constantia"/>
                <a:cs typeface="Constantia"/>
              </a:rPr>
              <a:t>called </a:t>
            </a:r>
            <a:r>
              <a:rPr sz="2000" b="1" spc="-5" dirty="0">
                <a:latin typeface="Constantia"/>
                <a:cs typeface="Constantia"/>
              </a:rPr>
              <a:t>machine-to-machine </a:t>
            </a:r>
            <a:r>
              <a:rPr sz="2000" dirty="0">
                <a:latin typeface="Constantia"/>
                <a:cs typeface="Constantia"/>
              </a:rPr>
              <a:t>(M2M) </a:t>
            </a:r>
            <a:r>
              <a:rPr sz="2000" spc="-10" dirty="0">
                <a:latin typeface="Constantia"/>
                <a:cs typeface="Constantia"/>
              </a:rPr>
              <a:t>communication, </a:t>
            </a:r>
            <a:r>
              <a:rPr sz="2000" spc="-5" dirty="0">
                <a:latin typeface="Constantia"/>
                <a:cs typeface="Constantia"/>
              </a:rPr>
              <a:t>and act on the  information they </a:t>
            </a:r>
            <a:r>
              <a:rPr sz="2000" spc="-20" dirty="0">
                <a:latin typeface="Constantia"/>
                <a:cs typeface="Constantia"/>
              </a:rPr>
              <a:t>get </a:t>
            </a:r>
            <a:r>
              <a:rPr sz="2000" spc="-15" dirty="0">
                <a:latin typeface="Constantia"/>
                <a:cs typeface="Constantia"/>
              </a:rPr>
              <a:t>from </a:t>
            </a:r>
            <a:r>
              <a:rPr sz="2000" spc="-5" dirty="0">
                <a:latin typeface="Constantia"/>
                <a:cs typeface="Constantia"/>
              </a:rPr>
              <a:t>one </a:t>
            </a:r>
            <a:r>
              <a:rPr sz="2000" spc="-25" dirty="0">
                <a:latin typeface="Constantia"/>
                <a:cs typeface="Constantia"/>
              </a:rPr>
              <a:t>another. </a:t>
            </a:r>
            <a:r>
              <a:rPr sz="2000" spc="-15" dirty="0">
                <a:latin typeface="Constantia"/>
                <a:cs typeface="Constantia"/>
              </a:rPr>
              <a:t>Humans </a:t>
            </a:r>
            <a:r>
              <a:rPr sz="2000" spc="-5" dirty="0">
                <a:latin typeface="Constantia"/>
                <a:cs typeface="Constantia"/>
              </a:rPr>
              <a:t>can </a:t>
            </a:r>
            <a:r>
              <a:rPr sz="2000" spc="-10" dirty="0">
                <a:latin typeface="Constantia"/>
                <a:cs typeface="Constantia"/>
              </a:rPr>
              <a:t>interact </a:t>
            </a:r>
            <a:r>
              <a:rPr sz="2000" spc="-5" dirty="0">
                <a:latin typeface="Constantia"/>
                <a:cs typeface="Constantia"/>
              </a:rPr>
              <a:t>with the  </a:t>
            </a:r>
            <a:r>
              <a:rPr sz="2000" spc="-10" dirty="0">
                <a:latin typeface="Constantia"/>
                <a:cs typeface="Constantia"/>
              </a:rPr>
              <a:t>gadgets </a:t>
            </a:r>
            <a:r>
              <a:rPr sz="2000" spc="-15" dirty="0">
                <a:latin typeface="Constantia"/>
                <a:cs typeface="Constantia"/>
              </a:rPr>
              <a:t>to </a:t>
            </a:r>
            <a:r>
              <a:rPr sz="2000" dirty="0">
                <a:latin typeface="Constantia"/>
                <a:cs typeface="Constantia"/>
              </a:rPr>
              <a:t>set </a:t>
            </a:r>
            <a:r>
              <a:rPr sz="2000" spc="-5" dirty="0">
                <a:latin typeface="Constantia"/>
                <a:cs typeface="Constantia"/>
              </a:rPr>
              <a:t>them </a:t>
            </a:r>
            <a:r>
              <a:rPr sz="2000" spc="-20" dirty="0">
                <a:latin typeface="Constantia"/>
                <a:cs typeface="Constantia"/>
              </a:rPr>
              <a:t>up, </a:t>
            </a:r>
            <a:r>
              <a:rPr sz="2000" spc="-25" dirty="0">
                <a:latin typeface="Constantia"/>
                <a:cs typeface="Constantia"/>
              </a:rPr>
              <a:t>give </a:t>
            </a:r>
            <a:r>
              <a:rPr sz="2000" spc="-5" dirty="0">
                <a:latin typeface="Constantia"/>
                <a:cs typeface="Constantia"/>
              </a:rPr>
              <a:t>them instructions </a:t>
            </a:r>
            <a:r>
              <a:rPr sz="2000" spc="-10" dirty="0">
                <a:latin typeface="Constantia"/>
                <a:cs typeface="Constantia"/>
              </a:rPr>
              <a:t>or </a:t>
            </a:r>
            <a:r>
              <a:rPr sz="2000" spc="-15" dirty="0">
                <a:latin typeface="Constantia"/>
                <a:cs typeface="Constantia"/>
              </a:rPr>
              <a:t>access </a:t>
            </a:r>
            <a:r>
              <a:rPr sz="2000" spc="-5" dirty="0">
                <a:latin typeface="Constantia"/>
                <a:cs typeface="Constantia"/>
              </a:rPr>
              <a:t>the data, </a:t>
            </a:r>
            <a:r>
              <a:rPr sz="2000" spc="-10" dirty="0">
                <a:latin typeface="Constantia"/>
                <a:cs typeface="Constantia"/>
              </a:rPr>
              <a:t>but 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0" dirty="0">
                <a:latin typeface="Constantia"/>
                <a:cs typeface="Constantia"/>
              </a:rPr>
              <a:t>devices </a:t>
            </a:r>
            <a:r>
              <a:rPr sz="2000" dirty="0">
                <a:latin typeface="Constantia"/>
                <a:cs typeface="Constantia"/>
              </a:rPr>
              <a:t>do </a:t>
            </a:r>
            <a:r>
              <a:rPr sz="2000" spc="-5" dirty="0">
                <a:latin typeface="Constantia"/>
                <a:cs typeface="Constantia"/>
              </a:rPr>
              <a:t>most of the </a:t>
            </a:r>
            <a:r>
              <a:rPr sz="2000" spc="-20" dirty="0">
                <a:latin typeface="Constantia"/>
                <a:cs typeface="Constantia"/>
              </a:rPr>
              <a:t>work </a:t>
            </a:r>
            <a:r>
              <a:rPr sz="2000" spc="-10" dirty="0">
                <a:latin typeface="Constantia"/>
                <a:cs typeface="Constantia"/>
              </a:rPr>
              <a:t>on </a:t>
            </a:r>
            <a:r>
              <a:rPr sz="2000" spc="-5" dirty="0">
                <a:latin typeface="Constantia"/>
                <a:cs typeface="Constantia"/>
              </a:rPr>
              <a:t>their </a:t>
            </a:r>
            <a:r>
              <a:rPr sz="2000" spc="-20" dirty="0">
                <a:latin typeface="Constantia"/>
                <a:cs typeface="Constantia"/>
              </a:rPr>
              <a:t>own </a:t>
            </a:r>
            <a:r>
              <a:rPr sz="2000" spc="-5" dirty="0">
                <a:latin typeface="Constantia"/>
                <a:cs typeface="Constantia"/>
              </a:rPr>
              <a:t>without </a:t>
            </a:r>
            <a:r>
              <a:rPr sz="2000" dirty="0">
                <a:latin typeface="Constantia"/>
                <a:cs typeface="Constantia"/>
              </a:rPr>
              <a:t>human  </a:t>
            </a:r>
            <a:r>
              <a:rPr sz="2000" spc="-10" dirty="0">
                <a:latin typeface="Constantia"/>
                <a:cs typeface="Constantia"/>
              </a:rPr>
              <a:t>intervention. </a:t>
            </a:r>
            <a:r>
              <a:rPr sz="2000" spc="-5" dirty="0">
                <a:latin typeface="Constantia"/>
                <a:cs typeface="Constantia"/>
              </a:rPr>
              <a:t>Their </a:t>
            </a:r>
            <a:r>
              <a:rPr sz="2000" spc="-10" dirty="0">
                <a:latin typeface="Constantia"/>
                <a:cs typeface="Constantia"/>
              </a:rPr>
              <a:t>existence </a:t>
            </a:r>
            <a:r>
              <a:rPr sz="2000" dirty="0">
                <a:latin typeface="Constantia"/>
                <a:cs typeface="Constantia"/>
              </a:rPr>
              <a:t>has </a:t>
            </a:r>
            <a:r>
              <a:rPr sz="2000" spc="-5" dirty="0">
                <a:latin typeface="Constantia"/>
                <a:cs typeface="Constantia"/>
              </a:rPr>
              <a:t>been made possible </a:t>
            </a:r>
            <a:r>
              <a:rPr sz="2000" spc="-15" dirty="0">
                <a:latin typeface="Constantia"/>
                <a:cs typeface="Constantia"/>
              </a:rPr>
              <a:t>by </a:t>
            </a:r>
            <a:r>
              <a:rPr sz="2000" dirty="0">
                <a:latin typeface="Constantia"/>
                <a:cs typeface="Constantia"/>
              </a:rPr>
              <a:t>all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15" dirty="0">
                <a:latin typeface="Constantia"/>
                <a:cs typeface="Constantia"/>
              </a:rPr>
              <a:t>tiny  </a:t>
            </a:r>
            <a:r>
              <a:rPr sz="2000" spc="-5" dirty="0">
                <a:latin typeface="Constantia"/>
                <a:cs typeface="Constantia"/>
              </a:rPr>
              <a:t>mobile components that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spc="-10" dirty="0">
                <a:latin typeface="Constantia"/>
                <a:cs typeface="Constantia"/>
              </a:rPr>
              <a:t>available </a:t>
            </a:r>
            <a:r>
              <a:rPr sz="2000" spc="-5" dirty="0">
                <a:latin typeface="Constantia"/>
                <a:cs typeface="Constantia"/>
              </a:rPr>
              <a:t>these </a:t>
            </a:r>
            <a:r>
              <a:rPr sz="2000" spc="-20" dirty="0">
                <a:latin typeface="Constantia"/>
                <a:cs typeface="Constantia"/>
              </a:rPr>
              <a:t>days, </a:t>
            </a:r>
            <a:r>
              <a:rPr sz="2000" dirty="0">
                <a:latin typeface="Constantia"/>
                <a:cs typeface="Constantia"/>
              </a:rPr>
              <a:t>as </a:t>
            </a:r>
            <a:r>
              <a:rPr sz="2000" spc="-15" dirty="0">
                <a:latin typeface="Constantia"/>
                <a:cs typeface="Constantia"/>
              </a:rPr>
              <a:t>well </a:t>
            </a:r>
            <a:r>
              <a:rPr sz="2000" dirty="0">
                <a:latin typeface="Constantia"/>
                <a:cs typeface="Constantia"/>
              </a:rPr>
              <a:t>as </a:t>
            </a:r>
            <a:r>
              <a:rPr sz="2000" spc="-5" dirty="0">
                <a:latin typeface="Constantia"/>
                <a:cs typeface="Constantia"/>
              </a:rPr>
              <a:t>the </a:t>
            </a:r>
            <a:r>
              <a:rPr sz="2000" spc="-20" dirty="0">
                <a:latin typeface="Constantia"/>
                <a:cs typeface="Constantia"/>
              </a:rPr>
              <a:t>always-  </a:t>
            </a:r>
            <a:r>
              <a:rPr sz="2000" dirty="0">
                <a:latin typeface="Constantia"/>
                <a:cs typeface="Constantia"/>
              </a:rPr>
              <a:t>online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nature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our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home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business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networks.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435608"/>
            <a:ext cx="9144000" cy="3986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8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28" y="0"/>
            <a:ext cx="9145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772412"/>
            <a:ext cx="9144000" cy="4297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93073" y="6555667"/>
            <a:ext cx="1085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5"/>
              </a:lnSpc>
            </a:pPr>
            <a:fld id="{81D60167-4931-47E6-BA6A-407CBD079E47}" type="slidenum">
              <a:rPr sz="1200" dirty="0">
                <a:solidFill>
                  <a:srgbClr val="5F6680"/>
                </a:solidFill>
                <a:latin typeface="Constantia"/>
                <a:cs typeface="Constantia"/>
              </a:rPr>
              <a:pPr marL="12700">
                <a:lnSpc>
                  <a:spcPts val="1245"/>
                </a:lnSpc>
              </a:pPr>
              <a:t>9</a:t>
            </a:fld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683</Words>
  <Application>Microsoft Office PowerPoint</Application>
  <PresentationFormat>On-screen Show (4:3)</PresentationFormat>
  <Paragraphs>121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Plan of Presentation</vt:lpstr>
      <vt:lpstr>What is IoT?</vt:lpstr>
      <vt:lpstr>A “Thing” in the context of the Internet of things  (IoT), is an entity or physical object that has a Unique</vt:lpstr>
      <vt:lpstr>History of IoT</vt:lpstr>
      <vt:lpstr>Slide 6</vt:lpstr>
      <vt:lpstr>How IoT Works?</vt:lpstr>
      <vt:lpstr>Slide 8</vt:lpstr>
      <vt:lpstr>Slide 9</vt:lpstr>
      <vt:lpstr>Slide 10</vt:lpstr>
      <vt:lpstr>Slide 11</vt:lpstr>
      <vt:lpstr>Slide 12</vt:lpstr>
      <vt:lpstr>How IoT Works?</vt:lpstr>
      <vt:lpstr>The Structure of IoT</vt:lpstr>
      <vt:lpstr>Applications of IoT</vt:lpstr>
      <vt:lpstr>Few Applications of IoT</vt:lpstr>
      <vt:lpstr>Slide 17</vt:lpstr>
      <vt:lpstr>Slide 18</vt:lpstr>
      <vt:lpstr>Sensors in even the holy cow!</vt:lpstr>
      <vt:lpstr>Slide 20</vt:lpstr>
      <vt:lpstr>Slide 21</vt:lpstr>
      <vt:lpstr>Slide 22</vt:lpstr>
      <vt:lpstr>Slide 23</vt:lpstr>
      <vt:lpstr>Current Status &amp; Future Prospect of IoT</vt:lpstr>
      <vt:lpstr>TECHNOLOGICAL CHALLENGES OF IoT</vt:lpstr>
      <vt:lpstr>Slide 26</vt:lpstr>
      <vt:lpstr>Criticisms and Controversies of IoT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user</cp:lastModifiedBy>
  <cp:revision>1</cp:revision>
  <dcterms:created xsi:type="dcterms:W3CDTF">2018-01-26T14:54:31Z</dcterms:created>
  <dcterms:modified xsi:type="dcterms:W3CDTF">2018-01-26T14:59:10Z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2016-03-28T00:00:00Z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2018-01-26T00:00:00Z</vt:filetime>
  </property>
</Properties>
</file>